
<file path=[Content_Types].xml><?xml version="1.0" encoding="utf-8"?>
<Types xmlns="http://schemas.openxmlformats.org/package/2006/content-types">
  <Override PartName="/ppt/drawings/drawing1.xml" ContentType="application/vnd.openxmlformats-officedocument.drawingml.chartshapes+xml"/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charts/colors2.xml" ContentType="application/vnd.ms-office.chartcolorstyl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charts/chart2.xml" ContentType="application/vnd.openxmlformats-officedocument.drawingml.chart+xml"/>
  <Override PartName="/ppt/presentation.xml" ContentType="application/vnd.openxmlformats-officedocument.presentationml.presentation.main+xml"/>
  <Default Extension="xlsx" ContentType="application/vnd.openxmlformats-officedocument.spreadsheetml.sheet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charts/style2.xml" ContentType="application/vnd.ms-office.chartstyl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300" r:id="rId8"/>
    <p:sldId id="295" r:id="rId9"/>
    <p:sldId id="298" r:id="rId10"/>
    <p:sldId id="265" r:id="rId11"/>
    <p:sldId id="296" r:id="rId12"/>
    <p:sldId id="291" r:id="rId13"/>
    <p:sldId id="292" r:id="rId14"/>
    <p:sldId id="269" r:id="rId15"/>
    <p:sldId id="271" r:id="rId16"/>
    <p:sldId id="275" r:id="rId17"/>
    <p:sldId id="284" r:id="rId18"/>
    <p:sldId id="285" r:id="rId19"/>
    <p:sldId id="29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67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-128" y="-5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4" Type="http://schemas.microsoft.com/office/2011/relationships/chartColorStyle" Target="colors2.xml"/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Microsoft_Excel_Sheet2.xlsx"/><Relationship Id="rId3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package" Target="../embeddings/Microsoft_Excel_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Prevalence of co-morbid conditions by age  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Comorbidcond!$B$1</c:f>
              <c:strCache>
                <c:ptCount val="1"/>
                <c:pt idx="0">
                  <c:v>&lt;65 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cat>
            <c:strRef>
              <c:f>Comorbidcond!$A$2:$A$13</c:f>
              <c:strCache>
                <c:ptCount val="12"/>
                <c:pt idx="0">
                  <c:v> Diabetes mellitus </c:v>
                </c:pt>
                <c:pt idx="1">
                  <c:v> Cardiac disease</c:v>
                </c:pt>
                <c:pt idx="2">
                  <c:v> Inflammation of bowel</c:v>
                </c:pt>
                <c:pt idx="3">
                  <c:v> Malignancy</c:v>
                </c:pt>
                <c:pt idx="4">
                  <c:v> Red cell transfusion</c:v>
                </c:pt>
                <c:pt idx="5">
                  <c:v>Vascular disease</c:v>
                </c:pt>
                <c:pt idx="6">
                  <c:v> Chronic pulmonary disease</c:v>
                </c:pt>
                <c:pt idx="7">
                  <c:v> Lung disease</c:v>
                </c:pt>
                <c:pt idx="8">
                  <c:v> Steroid use</c:v>
                </c:pt>
                <c:pt idx="9">
                  <c:v> Chronic kidney disease</c:v>
                </c:pt>
                <c:pt idx="10">
                  <c:v> Chronic liver disease</c:v>
                </c:pt>
                <c:pt idx="11">
                  <c:v> Dialysis dependence</c:v>
                </c:pt>
              </c:strCache>
            </c:strRef>
          </c:cat>
          <c:val>
            <c:numRef>
              <c:f>Comorbidcond!$B$2:$B$13</c:f>
              <c:numCache>
                <c:formatCode>General</c:formatCode>
                <c:ptCount val="12"/>
                <c:pt idx="0">
                  <c:v>15.1</c:v>
                </c:pt>
                <c:pt idx="1">
                  <c:v>12.3</c:v>
                </c:pt>
                <c:pt idx="2">
                  <c:v>11.3</c:v>
                </c:pt>
                <c:pt idx="3">
                  <c:v>10.1</c:v>
                </c:pt>
                <c:pt idx="4">
                  <c:v>8.3</c:v>
                </c:pt>
                <c:pt idx="5">
                  <c:v>5.8</c:v>
                </c:pt>
                <c:pt idx="6">
                  <c:v>5.5</c:v>
                </c:pt>
                <c:pt idx="7">
                  <c:v>5.0</c:v>
                </c:pt>
                <c:pt idx="8">
                  <c:v>3.8</c:v>
                </c:pt>
                <c:pt idx="9">
                  <c:v>3.8</c:v>
                </c:pt>
                <c:pt idx="10">
                  <c:v>3.8</c:v>
                </c:pt>
                <c:pt idx="11">
                  <c:v>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2A-40E5-85EA-AD52E4A5DD54}"/>
            </c:ext>
          </c:extLst>
        </c:ser>
        <c:ser>
          <c:idx val="1"/>
          <c:order val="1"/>
          <c:tx>
            <c:strRef>
              <c:f>Comorbidcond!$C$1</c:f>
              <c:strCache>
                <c:ptCount val="1"/>
                <c:pt idx="0">
                  <c:v>&gt; 65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cat>
            <c:strRef>
              <c:f>Comorbidcond!$A$2:$A$13</c:f>
              <c:strCache>
                <c:ptCount val="12"/>
                <c:pt idx="0">
                  <c:v> Diabetes mellitus </c:v>
                </c:pt>
                <c:pt idx="1">
                  <c:v> Cardiac disease</c:v>
                </c:pt>
                <c:pt idx="2">
                  <c:v> Inflammation of bowel</c:v>
                </c:pt>
                <c:pt idx="3">
                  <c:v> Malignancy</c:v>
                </c:pt>
                <c:pt idx="4">
                  <c:v> Red cell transfusion</c:v>
                </c:pt>
                <c:pt idx="5">
                  <c:v>Vascular disease</c:v>
                </c:pt>
                <c:pt idx="6">
                  <c:v> Chronic pulmonary disease</c:v>
                </c:pt>
                <c:pt idx="7">
                  <c:v> Lung disease</c:v>
                </c:pt>
                <c:pt idx="8">
                  <c:v> Steroid use</c:v>
                </c:pt>
                <c:pt idx="9">
                  <c:v> Chronic kidney disease</c:v>
                </c:pt>
                <c:pt idx="10">
                  <c:v> Chronic liver disease</c:v>
                </c:pt>
                <c:pt idx="11">
                  <c:v> Dialysis dependence</c:v>
                </c:pt>
              </c:strCache>
            </c:strRef>
          </c:cat>
          <c:val>
            <c:numRef>
              <c:f>Comorbidcond!$C$2:$C$13</c:f>
              <c:numCache>
                <c:formatCode>General</c:formatCode>
                <c:ptCount val="12"/>
                <c:pt idx="0">
                  <c:v>15.0</c:v>
                </c:pt>
                <c:pt idx="1">
                  <c:v>16.4</c:v>
                </c:pt>
                <c:pt idx="2">
                  <c:v>6.7</c:v>
                </c:pt>
                <c:pt idx="3">
                  <c:v>15.8</c:v>
                </c:pt>
                <c:pt idx="4">
                  <c:v>8.3</c:v>
                </c:pt>
                <c:pt idx="5">
                  <c:v>2.5</c:v>
                </c:pt>
                <c:pt idx="6">
                  <c:v>5.0</c:v>
                </c:pt>
                <c:pt idx="7">
                  <c:v>3.3</c:v>
                </c:pt>
                <c:pt idx="8">
                  <c:v>0.8</c:v>
                </c:pt>
                <c:pt idx="9">
                  <c:v>0.8</c:v>
                </c:pt>
                <c:pt idx="10">
                  <c:v>2.5</c:v>
                </c:pt>
                <c:pt idx="11">
                  <c:v>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2A-40E5-85EA-AD52E4A5DD54}"/>
            </c:ext>
          </c:extLst>
        </c:ser>
        <c:dLbls/>
        <c:axId val="195352440"/>
        <c:axId val="195365960"/>
      </c:barChart>
      <c:catAx>
        <c:axId val="195352440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Co-morbid Conditions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365960"/>
        <c:crosses val="autoZero"/>
        <c:auto val="1"/>
        <c:lblAlgn val="ctr"/>
        <c:lblOffset val="100"/>
      </c:catAx>
      <c:valAx>
        <c:axId val="19536596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/>
                  <a:t>Percent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352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solidFill>
      <a:schemeClr val="bg1"/>
    </a:solidFill>
    <a:ln w="12700" cap="flat" cmpd="sng" algn="ctr">
      <a:solidFill>
        <a:schemeClr val="accent1">
          <a:lumMod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Relative frequency of site of infections by age 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'Site of infection'!$B$1</c:f>
              <c:strCache>
                <c:ptCount val="1"/>
                <c:pt idx="0">
                  <c:v>&lt;65 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cat>
            <c:strRef>
              <c:f>'Site of infection'!$A$2:$A$11</c:f>
              <c:strCache>
                <c:ptCount val="10"/>
                <c:pt idx="0">
                  <c:v>    Colon or rectum*</c:v>
                </c:pt>
                <c:pt idx="1">
                  <c:v>    Appendix*</c:v>
                </c:pt>
                <c:pt idx="2">
                  <c:v>    Small intestine*</c:v>
                </c:pt>
                <c:pt idx="3">
                  <c:v>    Biliary tree (including gallbladder)*</c:v>
                </c:pt>
                <c:pt idx="4">
                  <c:v>    Stomach</c:v>
                </c:pt>
                <c:pt idx="5">
                  <c:v>    Duodenum</c:v>
                </c:pt>
                <c:pt idx="6">
                  <c:v>    Liver</c:v>
                </c:pt>
                <c:pt idx="7">
                  <c:v>    Pancreas</c:v>
                </c:pt>
                <c:pt idx="8">
                  <c:v>    Abdominal wall surgical site</c:v>
                </c:pt>
                <c:pt idx="9">
                  <c:v>    Esophagus</c:v>
                </c:pt>
              </c:strCache>
            </c:strRef>
          </c:cat>
          <c:val>
            <c:numRef>
              <c:f>'Site of infection'!$B$2:$B$11</c:f>
              <c:numCache>
                <c:formatCode>General</c:formatCode>
                <c:ptCount val="10"/>
                <c:pt idx="0">
                  <c:v>29.9</c:v>
                </c:pt>
                <c:pt idx="1">
                  <c:v>17.1</c:v>
                </c:pt>
                <c:pt idx="2">
                  <c:v>16.3</c:v>
                </c:pt>
                <c:pt idx="3">
                  <c:v>9.1</c:v>
                </c:pt>
                <c:pt idx="4">
                  <c:v>6.0</c:v>
                </c:pt>
                <c:pt idx="5">
                  <c:v>4.0</c:v>
                </c:pt>
                <c:pt idx="6">
                  <c:v>3.8</c:v>
                </c:pt>
                <c:pt idx="7">
                  <c:v>3.3</c:v>
                </c:pt>
                <c:pt idx="8">
                  <c:v>2.0</c:v>
                </c:pt>
                <c:pt idx="9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51D-40C8-B830-A403408CCAA1}"/>
            </c:ext>
          </c:extLst>
        </c:ser>
        <c:ser>
          <c:idx val="1"/>
          <c:order val="1"/>
          <c:tx>
            <c:strRef>
              <c:f>'Site of infection'!$C$1</c:f>
              <c:strCache>
                <c:ptCount val="1"/>
                <c:pt idx="0">
                  <c:v>&gt; 65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cat>
            <c:strRef>
              <c:f>'Site of infection'!$A$2:$A$11</c:f>
              <c:strCache>
                <c:ptCount val="10"/>
                <c:pt idx="0">
                  <c:v>    Colon or rectum*</c:v>
                </c:pt>
                <c:pt idx="1">
                  <c:v>    Appendix*</c:v>
                </c:pt>
                <c:pt idx="2">
                  <c:v>    Small intestine*</c:v>
                </c:pt>
                <c:pt idx="3">
                  <c:v>    Biliary tree (including gallbladder)*</c:v>
                </c:pt>
                <c:pt idx="4">
                  <c:v>    Stomach</c:v>
                </c:pt>
                <c:pt idx="5">
                  <c:v>    Duodenum</c:v>
                </c:pt>
                <c:pt idx="6">
                  <c:v>    Liver</c:v>
                </c:pt>
                <c:pt idx="7">
                  <c:v>    Pancreas</c:v>
                </c:pt>
                <c:pt idx="8">
                  <c:v>    Abdominal wall surgical site</c:v>
                </c:pt>
                <c:pt idx="9">
                  <c:v>    Esophagus</c:v>
                </c:pt>
              </c:strCache>
            </c:strRef>
          </c:cat>
          <c:val>
            <c:numRef>
              <c:f>'Site of infection'!$C$2:$C$11</c:f>
              <c:numCache>
                <c:formatCode>General</c:formatCode>
                <c:ptCount val="10"/>
                <c:pt idx="0">
                  <c:v>48.3</c:v>
                </c:pt>
                <c:pt idx="1">
                  <c:v>4.2</c:v>
                </c:pt>
                <c:pt idx="2">
                  <c:v>6.7</c:v>
                </c:pt>
                <c:pt idx="3">
                  <c:v>16.7</c:v>
                </c:pt>
                <c:pt idx="4">
                  <c:v>5.8</c:v>
                </c:pt>
                <c:pt idx="5">
                  <c:v>5.8</c:v>
                </c:pt>
                <c:pt idx="6">
                  <c:v>2.5</c:v>
                </c:pt>
                <c:pt idx="7">
                  <c:v>2.5</c:v>
                </c:pt>
                <c:pt idx="8">
                  <c:v>4.2</c:v>
                </c:pt>
                <c:pt idx="9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51D-40C8-B830-A403408CCAA1}"/>
            </c:ext>
          </c:extLst>
        </c:ser>
        <c:dLbls/>
        <c:axId val="205446312"/>
        <c:axId val="205468312"/>
      </c:barChart>
      <c:catAx>
        <c:axId val="205446312"/>
        <c:scaling>
          <c:orientation val="minMax"/>
        </c:scaling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Site of infection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05468312"/>
        <c:crosses val="autoZero"/>
        <c:auto val="1"/>
        <c:lblAlgn val="ctr"/>
        <c:lblOffset val="100"/>
      </c:catAx>
      <c:valAx>
        <c:axId val="20546831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05446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</c:chart>
  <c:spPr>
    <a:solidFill>
      <a:schemeClr val="bg1"/>
    </a:solidFill>
    <a:ln w="12700" cap="flat" cmpd="sng" algn="ctr">
      <a:solidFill>
        <a:schemeClr val="accent1">
          <a:lumMod val="7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Percentage of source-control procedure by age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'Source-cont'!$B$2</c:f>
              <c:strCache>
                <c:ptCount val="1"/>
                <c:pt idx="0">
                  <c:v>&lt;65 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cat>
            <c:strRef>
              <c:f>'Source-cont'!$A$3:$A$8</c:f>
              <c:strCache>
                <c:ptCount val="6"/>
                <c:pt idx="0">
                  <c:v> Percutaneous drainage</c:v>
                </c:pt>
                <c:pt idx="1">
                  <c:v>Resection and anastomosis or closure</c:v>
                </c:pt>
                <c:pt idx="2">
                  <c:v>Surgical drainage only</c:v>
                </c:pt>
                <c:pt idx="3">
                  <c:v>Resection and proximal diversion</c:v>
                </c:pt>
                <c:pt idx="4">
                  <c:v>Simple closure</c:v>
                </c:pt>
                <c:pt idx="5">
                  <c:v>Surgical drainage and diversion</c:v>
                </c:pt>
              </c:strCache>
            </c:strRef>
          </c:cat>
          <c:val>
            <c:numRef>
              <c:f>'Source-cont'!$B$3:$B$8</c:f>
              <c:numCache>
                <c:formatCode>General</c:formatCode>
                <c:ptCount val="6"/>
                <c:pt idx="0">
                  <c:v>33.9</c:v>
                </c:pt>
                <c:pt idx="1">
                  <c:v>24.4</c:v>
                </c:pt>
                <c:pt idx="2">
                  <c:v>21.6</c:v>
                </c:pt>
                <c:pt idx="3">
                  <c:v>12.1</c:v>
                </c:pt>
                <c:pt idx="4">
                  <c:v>6.0</c:v>
                </c:pt>
                <c:pt idx="5">
                  <c:v>2.0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90F-4571-87F6-21201E37C3B0}"/>
            </c:ext>
          </c:extLst>
        </c:ser>
        <c:ser>
          <c:idx val="1"/>
          <c:order val="1"/>
          <c:tx>
            <c:strRef>
              <c:f>'Source-cont'!$C$2</c:f>
              <c:strCache>
                <c:ptCount val="1"/>
                <c:pt idx="0">
                  <c:v>&gt; 65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cat>
            <c:strRef>
              <c:f>'Source-cont'!$A$3:$A$8</c:f>
              <c:strCache>
                <c:ptCount val="6"/>
                <c:pt idx="0">
                  <c:v> Percutaneous drainage</c:v>
                </c:pt>
                <c:pt idx="1">
                  <c:v>Resection and anastomosis or closure</c:v>
                </c:pt>
                <c:pt idx="2">
                  <c:v>Surgical drainage only</c:v>
                </c:pt>
                <c:pt idx="3">
                  <c:v>Resection and proximal diversion</c:v>
                </c:pt>
                <c:pt idx="4">
                  <c:v>Simple closure</c:v>
                </c:pt>
                <c:pt idx="5">
                  <c:v>Surgical drainage and diversion</c:v>
                </c:pt>
              </c:strCache>
            </c:strRef>
          </c:cat>
          <c:val>
            <c:numRef>
              <c:f>'Source-cont'!$C$3:$C$8</c:f>
              <c:numCache>
                <c:formatCode>General</c:formatCode>
                <c:ptCount val="6"/>
                <c:pt idx="0">
                  <c:v>30.8</c:v>
                </c:pt>
                <c:pt idx="1">
                  <c:v>29.2</c:v>
                </c:pt>
                <c:pt idx="2">
                  <c:v>19.2</c:v>
                </c:pt>
                <c:pt idx="3">
                  <c:v>13.3</c:v>
                </c:pt>
                <c:pt idx="4">
                  <c:v>6.7</c:v>
                </c:pt>
                <c:pt idx="5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90F-4571-87F6-21201E37C3B0}"/>
            </c:ext>
          </c:extLst>
        </c:ser>
        <c:dLbls/>
        <c:axId val="204923480"/>
        <c:axId val="204862600"/>
      </c:barChart>
      <c:catAx>
        <c:axId val="204923480"/>
        <c:scaling>
          <c:orientation val="minMax"/>
        </c:scaling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Source-control procedures</a:t>
                </a:r>
              </a:p>
            </c:rich>
          </c:tx>
          <c:layout>
            <c:manualLayout>
              <c:xMode val="edge"/>
              <c:yMode val="edge"/>
              <c:x val="0.330989848695384"/>
              <c:y val="0.92793282759879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04862600"/>
        <c:crosses val="autoZero"/>
        <c:auto val="1"/>
        <c:lblAlgn val="ctr"/>
        <c:lblOffset val="100"/>
      </c:catAx>
      <c:valAx>
        <c:axId val="20486260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04923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</c:chart>
  <c:spPr>
    <a:solidFill>
      <a:schemeClr val="bg1"/>
    </a:solidFill>
    <a:ln w="12700" cap="flat" cmpd="sng" algn="ctr">
      <a:solidFill>
        <a:schemeClr val="accent1">
          <a:lumMod val="75000"/>
        </a:schemeClr>
      </a:solidFill>
      <a:round/>
    </a:ln>
    <a:effectLst/>
  </c:spPr>
  <c:txPr>
    <a:bodyPr/>
    <a:lstStyle/>
    <a:p>
      <a:pPr>
        <a:defRPr sz="1200"/>
      </a:pPr>
      <a:endParaRPr lang="en-US"/>
    </a:p>
  </c:txPr>
  <c:externalData r:id="rId2"/>
</c:chartSpac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0.00278</cdr:x>
      <cdr:y>0.9019</cdr:y>
    </cdr:from>
    <cdr:to>
      <cdr:x>0.10126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7" y="4883753"/>
          <a:ext cx="510284" cy="5312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*P &lt; 0.01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2603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6141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378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868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12137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7616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96942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343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1208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85774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266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4478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9209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12945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7132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871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23522-64CE-4E37-8906-9DF4DD3B4CA4}" type="datetimeFigureOut">
              <a:rPr lang="en-US" smtClean="0"/>
              <a:pPr/>
              <a:t>10/21/16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22FC953-49D0-4874-95F5-4616E0B24F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12144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Age and its Impact on Outcomes with Intraabdominal Infections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Drew Farmer, Jeffrey M. Tessier, James M. Sanders, Robert G. Sawyer,</a:t>
            </a:r>
            <a:r>
              <a:rPr lang="en-US" baseline="30000" dirty="0"/>
              <a:t> </a:t>
            </a:r>
            <a:r>
              <a:rPr lang="en-US" dirty="0"/>
              <a:t>Billy J. Moore, Therese M. Duane</a:t>
            </a:r>
          </a:p>
          <a:p>
            <a:r>
              <a:rPr lang="en-US" dirty="0"/>
              <a:t>Baylor University Medical Center; Dallas, TX</a:t>
            </a:r>
          </a:p>
          <a:p>
            <a:r>
              <a:rPr lang="en-US" dirty="0"/>
              <a:t>JPS Health Network; Fort Worth, TX</a:t>
            </a:r>
          </a:p>
          <a:p>
            <a:r>
              <a:rPr lang="en-US" dirty="0"/>
              <a:t>Departments of Surgery and Public Health Sciences, University of Virginia; Charlottesville, VA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27740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44636644"/>
              </p:ext>
            </p:extLst>
          </p:nvPr>
        </p:nvGraphicFramePr>
        <p:xfrm>
          <a:off x="4410558" y="131798"/>
          <a:ext cx="7091045" cy="6412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 rot="2732944">
            <a:off x="4937567" y="3961912"/>
            <a:ext cx="318004" cy="134690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2732944">
            <a:off x="6114821" y="3715016"/>
            <a:ext cx="328745" cy="268145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2732944">
            <a:off x="5645989" y="3991732"/>
            <a:ext cx="258711" cy="9603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2732944">
            <a:off x="6067645" y="3931547"/>
            <a:ext cx="267508" cy="130463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1399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4967102"/>
              </p:ext>
            </p:extLst>
          </p:nvPr>
        </p:nvGraphicFramePr>
        <p:xfrm>
          <a:off x="4924124" y="482032"/>
          <a:ext cx="6848547" cy="6191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44865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0496" y="624110"/>
            <a:ext cx="8911687" cy="1280890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98012880"/>
              </p:ext>
            </p:extLst>
          </p:nvPr>
        </p:nvGraphicFramePr>
        <p:xfrm>
          <a:off x="3318691" y="0"/>
          <a:ext cx="8338668" cy="6654311"/>
        </p:xfrm>
        <a:graphic>
          <a:graphicData uri="http://schemas.openxmlformats.org/drawingml/2006/table">
            <a:tbl>
              <a:tblPr firstRow="1" firstCol="1" bandRow="1"/>
              <a:tblGrid>
                <a:gridCol w="1127411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669782782"/>
                    </a:ext>
                  </a:extLst>
                </a:gridCol>
                <a:gridCol w="672272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86079825"/>
                    </a:ext>
                  </a:extLst>
                </a:gridCol>
                <a:gridCol w="601286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873087180"/>
                    </a:ext>
                  </a:extLst>
                </a:gridCol>
                <a:gridCol w="601286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4013730048"/>
                    </a:ext>
                  </a:extLst>
                </a:gridCol>
                <a:gridCol w="601286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208770414"/>
                    </a:ext>
                  </a:extLst>
                </a:gridCol>
                <a:gridCol w="601286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795914739"/>
                    </a:ext>
                  </a:extLst>
                </a:gridCol>
                <a:gridCol w="601286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080871870"/>
                    </a:ext>
                  </a:extLst>
                </a:gridCol>
                <a:gridCol w="601286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932936916"/>
                    </a:ext>
                  </a:extLst>
                </a:gridCol>
                <a:gridCol w="601286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248752093"/>
                    </a:ext>
                  </a:extLst>
                </a:gridCol>
                <a:gridCol w="601286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929152768"/>
                    </a:ext>
                  </a:extLst>
                </a:gridCol>
                <a:gridCol w="526125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341527325"/>
                    </a:ext>
                  </a:extLst>
                </a:gridCol>
                <a:gridCol w="601286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741089465"/>
                    </a:ext>
                  </a:extLst>
                </a:gridCol>
                <a:gridCol w="601286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509606273"/>
                    </a:ext>
                  </a:extLst>
                </a:gridCol>
              </a:tblGrid>
              <a:tr h="489686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Source-control Procedure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Site of Infection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219253333"/>
                  </a:ext>
                </a:extLst>
              </a:tr>
              <a:tr h="496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Colon or Rectum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N=177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Small Intestine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73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Appendix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73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Biliary Tree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56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612051136"/>
                  </a:ext>
                </a:extLst>
              </a:tr>
              <a:tr h="7217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119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58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r>
                        <a:rPr lang="en-US" sz="12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8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r>
                        <a:rPr lang="en-US" sz="12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68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5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r>
                        <a:rPr lang="en-US" sz="12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36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20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r>
                        <a:rPr lang="en-US" sz="12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059377539"/>
                  </a:ext>
                </a:extLst>
              </a:tr>
              <a:tr h="7217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Percutaneous drainage,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(%)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(31.9)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(20.7)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(30.8)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(37.5)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(38.2)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(27.8)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(35.0)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446016244"/>
                  </a:ext>
                </a:extLst>
              </a:tr>
              <a:tr h="9240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Resection and anastomosis or closure, no. (%)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(24.4)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(31.0)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(26.2)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(25.0)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(27.9)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(33.3)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619558770"/>
                  </a:ext>
                </a:extLst>
              </a:tr>
              <a:tr h="7392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Surgical drainage only,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(%)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(23.5)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(20.7)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(18.5)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(25.0)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(20.6)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(25.0)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678993557"/>
                  </a:ext>
                </a:extLst>
              </a:tr>
              <a:tr h="9674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Resection and proximal diversion,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(%)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(14.3)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(19.0)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(16.9)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(12.5)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(8.8)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(5.6)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394697800"/>
                  </a:ext>
                </a:extLst>
              </a:tr>
              <a:tr h="6265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 closure, no. (%)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(3.4)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(8.6)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(6.2)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(2.9)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(5.6)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317227453"/>
                  </a:ext>
                </a:extLst>
              </a:tr>
              <a:tr h="9674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Surgical drainage and diversion, no. (%)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(2.5)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(1.5)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(1.47)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(2.8)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73" marR="575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454302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0767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4361" y="480330"/>
            <a:ext cx="8911687" cy="1280890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82517939"/>
              </p:ext>
            </p:extLst>
          </p:nvPr>
        </p:nvGraphicFramePr>
        <p:xfrm>
          <a:off x="3378593" y="179725"/>
          <a:ext cx="8681618" cy="6631050"/>
        </p:xfrm>
        <a:graphic>
          <a:graphicData uri="http://schemas.openxmlformats.org/drawingml/2006/table">
            <a:tbl>
              <a:tblPr firstRow="1" firstCol="1" bandRow="1"/>
              <a:tblGrid>
                <a:gridCol w="1243356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15295179"/>
                    </a:ext>
                  </a:extLst>
                </a:gridCol>
                <a:gridCol w="585109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239660920"/>
                    </a:ext>
                  </a:extLst>
                </a:gridCol>
                <a:gridCol w="585109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625419029"/>
                    </a:ext>
                  </a:extLst>
                </a:gridCol>
                <a:gridCol w="585109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910739"/>
                    </a:ext>
                  </a:extLst>
                </a:gridCol>
                <a:gridCol w="731387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47552222"/>
                    </a:ext>
                  </a:extLst>
                </a:gridCol>
                <a:gridCol w="139836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681785162"/>
                    </a:ext>
                  </a:extLst>
                </a:gridCol>
                <a:gridCol w="585109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344720895"/>
                    </a:ext>
                  </a:extLst>
                </a:gridCol>
                <a:gridCol w="585109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245870597"/>
                    </a:ext>
                  </a:extLst>
                </a:gridCol>
                <a:gridCol w="585109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4114037142"/>
                    </a:ext>
                  </a:extLst>
                </a:gridCol>
                <a:gridCol w="569669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829962514"/>
                    </a:ext>
                  </a:extLst>
                </a:gridCol>
                <a:gridCol w="658249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871763966"/>
                    </a:ext>
                  </a:extLst>
                </a:gridCol>
                <a:gridCol w="658249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299901227"/>
                    </a:ext>
                  </a:extLst>
                </a:gridCol>
                <a:gridCol w="585109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135211778"/>
                    </a:ext>
                  </a:extLst>
                </a:gridCol>
                <a:gridCol w="585109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123448066"/>
                    </a:ext>
                  </a:extLst>
                </a:gridCol>
              </a:tblGrid>
              <a:tr h="350462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Antimicrobial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Site of Infection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224006645"/>
                  </a:ext>
                </a:extLst>
              </a:tr>
              <a:tr h="374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Colon or Rectum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N=177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Small Intestine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73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Appendix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73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Biliary Tree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56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880487226"/>
                  </a:ext>
                </a:extLst>
              </a:tr>
              <a:tr h="5620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119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58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r>
                        <a:rPr lang="en-US" sz="12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r>
                        <a:rPr lang="en-US" sz="12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68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r>
                        <a:rPr lang="en-US" sz="12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36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 20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r>
                        <a:rPr lang="en-US" sz="12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214248486"/>
                  </a:ext>
                </a:extLst>
              </a:tr>
              <a:tr h="7493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Amoxcillin or Amoxicillin-clavulanate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(%)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(3.5)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(6.2)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(12.5)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(13.2)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(16.7)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(25.0)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331940940"/>
                  </a:ext>
                </a:extLst>
              </a:tr>
              <a:tr h="5620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Piperacillin-tazobactam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no. (%)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(51.3)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(62.1)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(46.2)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(30.9)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(80.0)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(77.8)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(65.0)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450278134"/>
                  </a:ext>
                </a:extLst>
              </a:tr>
              <a:tr h="4914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Ertapenem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no. (%)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(14.3)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(1.7)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(10.8)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(16.2)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(2.8)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280269863"/>
                  </a:ext>
                </a:extLst>
              </a:tr>
              <a:tr h="7493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Meropenem/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imipenem-cilastatin,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(%)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(5.2)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(6.2)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(1.5)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(8.3)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899680579"/>
                  </a:ext>
                </a:extLst>
              </a:tr>
              <a:tr h="52728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Ceftriaxone,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(%)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(10.8)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(13.2)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486562785"/>
                  </a:ext>
                </a:extLst>
              </a:tr>
              <a:tr h="4914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Cephamycin</a:t>
                      </a:r>
                      <a:r>
                        <a:rPr lang="en-US" sz="12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(%)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(7.6)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(1.7)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(7.7)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(12.5)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(10.3)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(8.3)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936310486"/>
                  </a:ext>
                </a:extLst>
              </a:tr>
              <a:tr h="4914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Fluoroquinolone</a:t>
                      </a:r>
                      <a:r>
                        <a:rPr lang="en-US" sz="12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no. (%)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(31.1)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(32.8)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(27.7)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(12.5)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(33.8)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(27.8)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(25.0)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943084713"/>
                  </a:ext>
                </a:extLst>
              </a:tr>
              <a:tr h="4914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Metronidazole,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(%)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(32.8)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(31.0)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(32.3)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(12.5)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(47.1)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(16.7)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250628712"/>
                  </a:ext>
                </a:extLst>
              </a:tr>
              <a:tr h="4914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Vancomycin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no. (%)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(29.4)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(31.0)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(18.5)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(37.5)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(8.8)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(22.2)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(30.0)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9" marR="6437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8403716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414540" y="3019377"/>
            <a:ext cx="1269968" cy="49124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86655" y="2983432"/>
            <a:ext cx="1615265" cy="46728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78347" y="533157"/>
            <a:ext cx="1387629" cy="43735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805916" y="582354"/>
            <a:ext cx="1281949" cy="40014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63677" y="2372534"/>
            <a:ext cx="1308850" cy="6108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458471" y="2396499"/>
            <a:ext cx="1785145" cy="57495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5509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Of the primary outcomes only death was significantly different between the age groups</a:t>
            </a:r>
          </a:p>
          <a:p>
            <a:pPr lvl="1"/>
            <a:r>
              <a:rPr lang="en-US" sz="2000" dirty="0"/>
              <a:t>More prevalent in the ≥ 65 years group (3.3% vs. 0.3%, p=0.01)</a:t>
            </a:r>
          </a:p>
          <a:p>
            <a:r>
              <a:rPr lang="en-US" sz="2000" dirty="0"/>
              <a:t>No difference was seen in rates of</a:t>
            </a:r>
          </a:p>
          <a:p>
            <a:pPr lvl="1"/>
            <a:r>
              <a:rPr lang="en-US" sz="2000" dirty="0"/>
              <a:t>Surgical site infection (7.3% vs. 9.2%, p=0.50)</a:t>
            </a:r>
          </a:p>
          <a:p>
            <a:pPr lvl="1"/>
            <a:r>
              <a:rPr lang="en-US" sz="2000" dirty="0"/>
              <a:t>Recurrent intraabdominal infection (14.4% vs. 15.8%, p=0.69)</a:t>
            </a:r>
          </a:p>
          <a:p>
            <a:pPr lvl="1"/>
            <a:r>
              <a:rPr lang="en-US" sz="2000" dirty="0"/>
              <a:t>Composite outcome (20.4% vs. 26.7%, p=0.14)</a:t>
            </a:r>
          </a:p>
          <a:p>
            <a:r>
              <a:rPr lang="en-US" sz="2000" dirty="0"/>
              <a:t>Multivariate analyses did not reveal age as an independent predictor of the composite or individual outcomes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91758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0896" y="1653468"/>
            <a:ext cx="9563716" cy="4257754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Important to understand pathophysiology of intraabdominal infection in the elderly</a:t>
            </a:r>
          </a:p>
          <a:p>
            <a:pPr lvl="1"/>
            <a:r>
              <a:rPr lang="en-US" sz="2000" dirty="0"/>
              <a:t>Over 23% of the patients in the recently published STOP-IT trial were sixty-five years of age</a:t>
            </a:r>
          </a:p>
          <a:p>
            <a:pPr lvl="1"/>
            <a:r>
              <a:rPr lang="en-US" sz="2000" dirty="0"/>
              <a:t>Advanced age has previously been shown to be an independent risk factor for mortality in the patient with an IAI </a:t>
            </a:r>
          </a:p>
          <a:p>
            <a:pPr lvl="1"/>
            <a:r>
              <a:rPr lang="en-US" sz="2000" dirty="0"/>
              <a:t>SIS and IDSA guidelines list advanced age as a factor for predicting failure of source control</a:t>
            </a:r>
          </a:p>
          <a:p>
            <a:pPr lvl="1"/>
            <a:r>
              <a:rPr lang="en-US" sz="2000" dirty="0"/>
              <a:t>Recommend escalated antimicrobial therapy for empiric treatment of community acquired infections in this population  </a:t>
            </a:r>
          </a:p>
          <a:p>
            <a:pPr lvl="1"/>
            <a:r>
              <a:rPr lang="en-US" sz="2000" dirty="0"/>
              <a:t>Vulnerable to the virulent effects of certain pathogens increasing their mortality rate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73980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8532" y="1713377"/>
            <a:ext cx="9336080" cy="4197845"/>
          </a:xfrm>
        </p:spPr>
        <p:txBody>
          <a:bodyPr>
            <a:normAutofit/>
          </a:bodyPr>
          <a:lstStyle/>
          <a:p>
            <a:r>
              <a:rPr lang="en-US" sz="2000" dirty="0"/>
              <a:t>Current recommendations suggesting a more aggressive approach to the treatment of the elderly make the findings in this study provocative </a:t>
            </a:r>
          </a:p>
          <a:p>
            <a:pPr lvl="1"/>
            <a:r>
              <a:rPr lang="en-US" sz="2000" dirty="0"/>
              <a:t>No statistical differences in prevalence of surgical site infections and recurrent intraabdominal infections between age groups </a:t>
            </a:r>
          </a:p>
          <a:p>
            <a:pPr lvl="1"/>
            <a:r>
              <a:rPr lang="en-US" sz="2000" dirty="0"/>
              <a:t>Groups had same duration of antimicrobial therapy and type of source control</a:t>
            </a:r>
          </a:p>
          <a:p>
            <a:pPr lvl="1"/>
            <a:r>
              <a:rPr lang="en-US" sz="2000" dirty="0"/>
              <a:t>Although more colorectal sources in ≥ 65 vs. more appendix and SB in &lt; 65 the source control procedures were similar</a:t>
            </a:r>
          </a:p>
          <a:p>
            <a:pPr marL="457200" lvl="1" indent="0">
              <a:buNone/>
            </a:pPr>
            <a:endParaRPr lang="en-US" sz="2000" dirty="0"/>
          </a:p>
          <a:p>
            <a:pPr marL="342900" lvl="1" indent="-342900"/>
            <a:r>
              <a:rPr lang="en-US" sz="2000" dirty="0"/>
              <a:t>Questionable whether there is need for a more aggressive approach as recommended by the SIS and IDSA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15506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These findings suggest that adherence to these guidelines was inconsistent, yet infection-specific differences in outcomes between the two groups were not statistically significant.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29508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Post </a:t>
            </a:r>
            <a:r>
              <a:rPr lang="en-US" sz="2400" dirty="0"/>
              <a:t>hoc analysis of prospectively collected data</a:t>
            </a:r>
          </a:p>
          <a:p>
            <a:endParaRPr lang="en-US" sz="2400" dirty="0"/>
          </a:p>
          <a:p>
            <a:r>
              <a:rPr lang="en-US" sz="2400" dirty="0"/>
              <a:t>Smaller sample size especially with subgroup analysis</a:t>
            </a:r>
          </a:p>
          <a:p>
            <a:endParaRPr lang="en-US" sz="2400" dirty="0"/>
          </a:p>
          <a:p>
            <a:r>
              <a:rPr lang="en-US" sz="2400" dirty="0"/>
              <a:t>Risk of Type II error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68237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1288" y="1870003"/>
            <a:ext cx="8915400" cy="3777622"/>
          </a:xfrm>
        </p:spPr>
        <p:txBody>
          <a:bodyPr>
            <a:noAutofit/>
          </a:bodyPr>
          <a:lstStyle/>
          <a:p>
            <a:r>
              <a:rPr lang="en-US" sz="2400" dirty="0"/>
              <a:t>Despite distinct differences in etiology, this study confirms that a similar approach is important such that all patients should be expeditiously treated with source control and antibiotics. </a:t>
            </a:r>
          </a:p>
          <a:p>
            <a:endParaRPr lang="en-US" sz="2400" dirty="0"/>
          </a:p>
          <a:p>
            <a:r>
              <a:rPr lang="en-US" sz="2400" dirty="0"/>
              <a:t>Similar duration of therapy can be applied to the elderly population</a:t>
            </a:r>
          </a:p>
          <a:p>
            <a:endParaRPr lang="en-US" sz="2400" dirty="0"/>
          </a:p>
          <a:p>
            <a:r>
              <a:rPr lang="en-US" sz="2400" dirty="0"/>
              <a:t>Guidelines that recommend a different approach to patients with advanced age deserve further evaluation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4332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2781" y="1665450"/>
            <a:ext cx="9491831" cy="4245772"/>
          </a:xfrm>
        </p:spPr>
        <p:txBody>
          <a:bodyPr>
            <a:normAutofit/>
          </a:bodyPr>
          <a:lstStyle/>
          <a:p>
            <a:r>
              <a:rPr lang="en-US" sz="2400" dirty="0"/>
              <a:t>Study to Optimize Peritoneal Infection Therapy (STOP-IT) trial</a:t>
            </a:r>
          </a:p>
          <a:p>
            <a:pPr lvl="1"/>
            <a:r>
              <a:rPr lang="en-US" sz="2400" dirty="0"/>
              <a:t>Prospective, multicenter, randomized controlled trial</a:t>
            </a:r>
          </a:p>
          <a:p>
            <a:pPr lvl="1"/>
            <a:r>
              <a:rPr lang="en-US" sz="2400" dirty="0"/>
              <a:t>Source control with short vs. longer </a:t>
            </a:r>
            <a:r>
              <a:rPr lang="en-US" sz="2400" dirty="0" err="1"/>
              <a:t>abx</a:t>
            </a:r>
            <a:r>
              <a:rPr lang="en-US" sz="2400" dirty="0"/>
              <a:t> therapy</a:t>
            </a:r>
          </a:p>
          <a:p>
            <a:pPr lvl="1"/>
            <a:r>
              <a:rPr lang="en-US" sz="2400" dirty="0"/>
              <a:t>No difference in outcomes</a:t>
            </a:r>
          </a:p>
          <a:p>
            <a:endParaRPr lang="en-US" sz="2400" dirty="0"/>
          </a:p>
          <a:p>
            <a:r>
              <a:rPr lang="en-US" sz="2400" dirty="0"/>
              <a:t>Age plays a significant role in the etiology of </a:t>
            </a:r>
            <a:r>
              <a:rPr lang="en-US" sz="2400" dirty="0" err="1"/>
              <a:t>cIAIs</a:t>
            </a:r>
            <a:endParaRPr lang="en-US" sz="2400" dirty="0"/>
          </a:p>
          <a:p>
            <a:pPr lvl="1"/>
            <a:r>
              <a:rPr lang="en-US" sz="2400" dirty="0"/>
              <a:t>Correlation between age and outcomes after therapy was not investigated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72121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To determine if patients 65 years and older with complicated intraabdominal infection have different outcomes compared with their younger counterparts when treated with similar regimens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79540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Post-hoc analysis of the STOP-IT trial database</a:t>
            </a:r>
          </a:p>
          <a:p>
            <a:r>
              <a:rPr lang="en-US" sz="2400" dirty="0"/>
              <a:t>Patients were stratified by age &lt;65 or ≥65 years of age. </a:t>
            </a:r>
          </a:p>
          <a:p>
            <a:r>
              <a:rPr lang="en-US" sz="2400" dirty="0"/>
              <a:t>Characteristics of the groups were analyzed including </a:t>
            </a:r>
          </a:p>
          <a:p>
            <a:pPr lvl="1"/>
            <a:r>
              <a:rPr lang="en-US" sz="2400" dirty="0"/>
              <a:t>clinical indicators of disease severity</a:t>
            </a:r>
          </a:p>
          <a:p>
            <a:pPr lvl="1"/>
            <a:r>
              <a:rPr lang="en-US" sz="2400" dirty="0"/>
              <a:t>infection acquisition location</a:t>
            </a:r>
          </a:p>
          <a:p>
            <a:pPr lvl="1"/>
            <a:r>
              <a:rPr lang="en-US" sz="2400" dirty="0"/>
              <a:t> site of the infection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40877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0607" y="1593560"/>
            <a:ext cx="9644575" cy="4732754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Subgroup analyses with focus on sites of infection </a:t>
            </a:r>
          </a:p>
          <a:p>
            <a:pPr lvl="1"/>
            <a:r>
              <a:rPr lang="en-US" sz="2600" dirty="0"/>
              <a:t>source control procedures</a:t>
            </a:r>
          </a:p>
          <a:p>
            <a:pPr lvl="1"/>
            <a:r>
              <a:rPr lang="en-US" sz="2600" dirty="0"/>
              <a:t> antimicrobial therapy  </a:t>
            </a:r>
          </a:p>
          <a:p>
            <a:r>
              <a:rPr lang="en-US" sz="2600" dirty="0"/>
              <a:t>Primary outcomes:</a:t>
            </a:r>
          </a:p>
          <a:p>
            <a:pPr lvl="1"/>
            <a:r>
              <a:rPr lang="en-US" sz="2600" dirty="0"/>
              <a:t>surgical site infection (SSI)</a:t>
            </a:r>
          </a:p>
          <a:p>
            <a:pPr lvl="1"/>
            <a:r>
              <a:rPr lang="en-US" sz="2600" dirty="0"/>
              <a:t>recurrent intraabdominal infection (</a:t>
            </a:r>
            <a:r>
              <a:rPr lang="en-US" sz="2600" dirty="0" err="1"/>
              <a:t>recIAI</a:t>
            </a:r>
            <a:r>
              <a:rPr lang="en-US" sz="2600" dirty="0"/>
              <a:t>)</a:t>
            </a:r>
          </a:p>
          <a:p>
            <a:pPr lvl="1"/>
            <a:r>
              <a:rPr lang="en-US" sz="2600" dirty="0"/>
              <a:t>Death</a:t>
            </a:r>
          </a:p>
          <a:p>
            <a:pPr lvl="1"/>
            <a:r>
              <a:rPr lang="en-US" sz="2600" dirty="0"/>
              <a:t>composite of all three</a:t>
            </a:r>
          </a:p>
          <a:p>
            <a:r>
              <a:rPr lang="en-US" sz="2600" dirty="0"/>
              <a:t>Multivariate analysis was performed to identify independent predictors of outcomes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73813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8018856"/>
              </p:ext>
            </p:extLst>
          </p:nvPr>
        </p:nvGraphicFramePr>
        <p:xfrm>
          <a:off x="2575881" y="1521676"/>
          <a:ext cx="8614221" cy="5140124"/>
        </p:xfrm>
        <a:graphic>
          <a:graphicData uri="http://schemas.openxmlformats.org/drawingml/2006/table">
            <a:tbl>
              <a:tblPr firstRow="1" firstCol="1" bandRow="1"/>
              <a:tblGrid>
                <a:gridCol w="3639432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021307907"/>
                    </a:ext>
                  </a:extLst>
                </a:gridCol>
                <a:gridCol w="1779278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71014997"/>
                    </a:ext>
                  </a:extLst>
                </a:gridCol>
                <a:gridCol w="1860154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6522085"/>
                    </a:ext>
                  </a:extLst>
                </a:gridCol>
                <a:gridCol w="1335357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564310668"/>
                    </a:ext>
                  </a:extLst>
                </a:gridCol>
              </a:tblGrid>
              <a:tr h="535855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Table 1. Baseline characteristics stratified by age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931872364"/>
                  </a:ext>
                </a:extLst>
              </a:tr>
              <a:tr h="6139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Characteristic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 &lt; 65 Years (N=398)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 </a:t>
                      </a: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65 Years    (N=120)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r>
                        <a:rPr lang="en-US" sz="1600" b="1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3495499"/>
                  </a:ext>
                </a:extLst>
              </a:tr>
              <a:tr h="306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Gender, no. 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821704390"/>
                  </a:ext>
                </a:extLst>
              </a:tr>
              <a:tr h="306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Male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 (54.5)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 (60.0)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636139482"/>
                  </a:ext>
                </a:extLst>
              </a:tr>
              <a:tr h="306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4087057278"/>
                  </a:ext>
                </a:extLst>
              </a:tr>
              <a:tr h="306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Race, no. 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046866386"/>
                  </a:ext>
                </a:extLst>
              </a:tr>
              <a:tr h="306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White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301 (75.6)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 (85.8)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899145771"/>
                  </a:ext>
                </a:extLst>
              </a:tr>
              <a:tr h="306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Black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 (20.1)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(11.7)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290338945"/>
                  </a:ext>
                </a:extLst>
              </a:tr>
              <a:tr h="306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Other</a:t>
                      </a:r>
                      <a:r>
                        <a:rPr lang="en-US" sz="1600" b="1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(4.3)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(2.5)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811514178"/>
                  </a:ext>
                </a:extLst>
              </a:tr>
              <a:tr h="306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828937106"/>
                  </a:ext>
                </a:extLst>
              </a:tr>
              <a:tr h="306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Hispanic, no. 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 (7.3)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(5.0)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659140011"/>
                  </a:ext>
                </a:extLst>
              </a:tr>
              <a:tr h="306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34796185"/>
                  </a:ext>
                </a:extLst>
              </a:tr>
              <a:tr h="306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Body Mass Index,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mean±SD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29.4 ± 9.3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27.7 ± 7.0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107145118"/>
                  </a:ext>
                </a:extLst>
              </a:tr>
              <a:tr h="306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197458610"/>
                  </a:ext>
                </a:extLst>
              </a:tr>
              <a:tr h="3069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APACHE II score,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mean±SD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9.0 ± 5.8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13.4 ± 5.4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&lt;0.0001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78" marR="583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11961186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584991" y="5751194"/>
            <a:ext cx="8557188" cy="32253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63899" y="6362259"/>
            <a:ext cx="8578280" cy="3761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945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39328724"/>
              </p:ext>
            </p:extLst>
          </p:nvPr>
        </p:nvGraphicFramePr>
        <p:xfrm>
          <a:off x="1030352" y="1425818"/>
          <a:ext cx="10701897" cy="4462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36555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768151"/>
              </p:ext>
            </p:extLst>
          </p:nvPr>
        </p:nvGraphicFramePr>
        <p:xfrm>
          <a:off x="2468054" y="1461765"/>
          <a:ext cx="7835468" cy="4565004"/>
        </p:xfrm>
        <a:graphic>
          <a:graphicData uri="http://schemas.openxmlformats.org/drawingml/2006/table">
            <a:tbl>
              <a:tblPr firstRow="1" firstCol="1" bandRow="1"/>
              <a:tblGrid>
                <a:gridCol w="4412404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808941956"/>
                    </a:ext>
                  </a:extLst>
                </a:gridCol>
                <a:gridCol w="1301513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798828253"/>
                    </a:ext>
                  </a:extLst>
                </a:gridCol>
                <a:gridCol w="1322779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861251681"/>
                    </a:ext>
                  </a:extLst>
                </a:gridCol>
                <a:gridCol w="798772">
                  <a:extLst>
                    <a:ext uri="{9D8B030D-6E8A-4147-A177-3AD203B41FA5}">
                      <a16:col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241214668"/>
                    </a:ext>
                  </a:extLst>
                </a:gridCol>
              </a:tblGrid>
              <a:tr h="631774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Table 2. Infection characteristics and treatment strategies stratified by age, N=518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605793514"/>
                  </a:ext>
                </a:extLst>
              </a:tr>
              <a:tr h="6555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Characteristic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 &lt; 65            (N=398)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 ≥ 65    (N=120)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55844678"/>
                  </a:ext>
                </a:extLst>
              </a:tr>
              <a:tr h="6555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Maximum white blood cell count, per mm</a:t>
                      </a:r>
                      <a:r>
                        <a:rPr lang="en-US" sz="1600" b="1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mean±SD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16.7 ± 10.1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15.3 ± 7.5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851357931"/>
                  </a:ext>
                </a:extLst>
              </a:tr>
              <a:tr h="3277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Maximum body temperature, 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C,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mean±SD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37.8 ± 0.9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37.5 ± 0.8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32613920"/>
                  </a:ext>
                </a:extLst>
              </a:tr>
              <a:tr h="3277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70221100"/>
                  </a:ext>
                </a:extLst>
              </a:tr>
              <a:tr h="3277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Setting of acquisition of cIAI, no. 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495222472"/>
                  </a:ext>
                </a:extLst>
              </a:tr>
              <a:tr h="3277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Community-acquired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 (60.5)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 (67.5)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295567739"/>
                  </a:ext>
                </a:extLst>
              </a:tr>
              <a:tr h="3277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Healthcare-associated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 (26.5)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(18.3)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162517137"/>
                  </a:ext>
                </a:extLst>
              </a:tr>
              <a:tr h="3277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Hospital-acquired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 (13.1)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(14.2)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627252814"/>
                  </a:ext>
                </a:extLst>
              </a:tr>
              <a:tr h="3277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54439946"/>
                  </a:ext>
                </a:extLst>
              </a:tr>
              <a:tr h="3277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antibiotic days,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mean±SD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 ± 5.7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7.5 ± 4.9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67" marR="4186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387016312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444091" y="3354865"/>
            <a:ext cx="7883391" cy="35960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4051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2508</TotalTime>
  <Words>1812</Words>
  <Application>Microsoft Macintosh PowerPoint</Application>
  <PresentationFormat>Custom</PresentationFormat>
  <Paragraphs>583</Paragraphs>
  <Slides>19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Wisp</vt:lpstr>
      <vt:lpstr>Age and its Impact on Outcomes with Intraabdominal Infections</vt:lpstr>
      <vt:lpstr>Introduction</vt:lpstr>
      <vt:lpstr>Purpose</vt:lpstr>
      <vt:lpstr>Methods</vt:lpstr>
      <vt:lpstr>Methods</vt:lpstr>
      <vt:lpstr>Slide 6</vt:lpstr>
      <vt:lpstr>Results</vt:lpstr>
      <vt:lpstr>Results</vt:lpstr>
      <vt:lpstr>Results</vt:lpstr>
      <vt:lpstr>Results</vt:lpstr>
      <vt:lpstr>Results</vt:lpstr>
      <vt:lpstr>Results</vt:lpstr>
      <vt:lpstr>Results</vt:lpstr>
      <vt:lpstr>Results</vt:lpstr>
      <vt:lpstr>Discussion</vt:lpstr>
      <vt:lpstr>Discussion</vt:lpstr>
      <vt:lpstr>Discussion</vt:lpstr>
      <vt:lpstr>Limitations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 and its Impact on Outcomes with Intraabdominal Infections</dc:title>
  <dc:creator>Drew Farmer</dc:creator>
  <cp:lastModifiedBy>Diane Schiesser</cp:lastModifiedBy>
  <cp:revision>71</cp:revision>
  <dcterms:created xsi:type="dcterms:W3CDTF">2016-10-21T16:47:06Z</dcterms:created>
  <dcterms:modified xsi:type="dcterms:W3CDTF">2016-10-21T16:48:12Z</dcterms:modified>
</cp:coreProperties>
</file>