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3"/>
  </p:notesMasterIdLst>
  <p:sldIdLst>
    <p:sldId id="256" r:id="rId2"/>
    <p:sldId id="349" r:id="rId3"/>
    <p:sldId id="310" r:id="rId4"/>
    <p:sldId id="399" r:id="rId5"/>
    <p:sldId id="409" r:id="rId6"/>
    <p:sldId id="410" r:id="rId7"/>
    <p:sldId id="408" r:id="rId8"/>
    <p:sldId id="412" r:id="rId9"/>
    <p:sldId id="411" r:id="rId10"/>
    <p:sldId id="386" r:id="rId11"/>
    <p:sldId id="413" r:id="rId12"/>
    <p:sldId id="406" r:id="rId13"/>
    <p:sldId id="407" r:id="rId14"/>
    <p:sldId id="417" r:id="rId15"/>
    <p:sldId id="418" r:id="rId16"/>
    <p:sldId id="400" r:id="rId17"/>
    <p:sldId id="415" r:id="rId18"/>
    <p:sldId id="403" r:id="rId19"/>
    <p:sldId id="404" r:id="rId20"/>
    <p:sldId id="405" r:id="rId21"/>
    <p:sldId id="401" r:id="rId22"/>
    <p:sldId id="414" r:id="rId23"/>
    <p:sldId id="396" r:id="rId24"/>
    <p:sldId id="397" r:id="rId25"/>
    <p:sldId id="398" r:id="rId26"/>
    <p:sldId id="380" r:id="rId27"/>
    <p:sldId id="419" r:id="rId28"/>
    <p:sldId id="420" r:id="rId29"/>
    <p:sldId id="421" r:id="rId30"/>
    <p:sldId id="422" r:id="rId31"/>
    <p:sldId id="423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3" autoAdjust="0"/>
    <p:restoredTop sz="94605" autoAdjust="0"/>
  </p:normalViewPr>
  <p:slideViewPr>
    <p:cSldViewPr>
      <p:cViewPr varScale="1">
        <p:scale>
          <a:sx n="84" d="100"/>
          <a:sy n="84" d="100"/>
        </p:scale>
        <p:origin x="144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" d="50"/>
        <a:sy n="19" d="5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962EEF-AF36-4DC6-8B79-3B814E1E7CB2}" type="doc">
      <dgm:prSet loTypeId="urn:microsoft.com/office/officeart/2005/8/layout/hierarchy3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62823D7-A74B-4EF2-9759-A8C8C229DD7B}">
      <dgm:prSet phldrT="[Text]"/>
      <dgm:spPr/>
      <dgm:t>
        <a:bodyPr/>
        <a:lstStyle/>
        <a:p>
          <a:r>
            <a:rPr lang="en-US" dirty="0" err="1" smtClean="0"/>
            <a:t>Glycopeptides</a:t>
          </a:r>
          <a:endParaRPr lang="en-US" dirty="0" smtClean="0"/>
        </a:p>
        <a:p>
          <a:r>
            <a:rPr lang="en-US" dirty="0" err="1" smtClean="0"/>
            <a:t>Lipopeptides</a:t>
          </a:r>
          <a:endParaRPr lang="en-US" dirty="0"/>
        </a:p>
      </dgm:t>
    </dgm:pt>
    <dgm:pt modelId="{3FF21F2D-02EA-4D80-8839-9CD409FEF1CD}" type="parTrans" cxnId="{8B92E0DA-7436-4CFB-8309-68ABE1B763E4}">
      <dgm:prSet/>
      <dgm:spPr/>
      <dgm:t>
        <a:bodyPr/>
        <a:lstStyle/>
        <a:p>
          <a:endParaRPr lang="en-US"/>
        </a:p>
      </dgm:t>
    </dgm:pt>
    <dgm:pt modelId="{C19A2378-E858-42C6-8332-47CD300A15F9}" type="sibTrans" cxnId="{8B92E0DA-7436-4CFB-8309-68ABE1B763E4}">
      <dgm:prSet/>
      <dgm:spPr/>
      <dgm:t>
        <a:bodyPr/>
        <a:lstStyle/>
        <a:p>
          <a:endParaRPr lang="en-US"/>
        </a:p>
      </dgm:t>
    </dgm:pt>
    <dgm:pt modelId="{CE2D03EA-3750-4350-BDE2-4FF9907557F0}">
      <dgm:prSet phldrT="[Text]"/>
      <dgm:spPr/>
      <dgm:t>
        <a:bodyPr/>
        <a:lstStyle/>
        <a:p>
          <a:r>
            <a:rPr lang="en-US" dirty="0" smtClean="0"/>
            <a:t>Tissue distribution : extravascular space</a:t>
          </a:r>
        </a:p>
        <a:p>
          <a:r>
            <a:rPr lang="en-US" dirty="0" smtClean="0"/>
            <a:t>Renal Clearance</a:t>
          </a:r>
          <a:endParaRPr lang="en-US" dirty="0"/>
        </a:p>
      </dgm:t>
    </dgm:pt>
    <dgm:pt modelId="{A05353CC-5D02-4469-ACF3-FCFDBEDCD980}" type="parTrans" cxnId="{770F7C00-94D1-44B3-8B36-88F8B086A90B}">
      <dgm:prSet/>
      <dgm:spPr/>
      <dgm:t>
        <a:bodyPr/>
        <a:lstStyle/>
        <a:p>
          <a:endParaRPr lang="en-US"/>
        </a:p>
      </dgm:t>
    </dgm:pt>
    <dgm:pt modelId="{99812681-5DE4-4D5F-8D32-ADAD33FECA78}" type="sibTrans" cxnId="{770F7C00-94D1-44B3-8B36-88F8B086A90B}">
      <dgm:prSet/>
      <dgm:spPr/>
      <dgm:t>
        <a:bodyPr/>
        <a:lstStyle/>
        <a:p>
          <a:endParaRPr lang="en-US"/>
        </a:p>
      </dgm:t>
    </dgm:pt>
    <dgm:pt modelId="{D2AB7706-AB93-4DA0-8319-7158CA73F5BD}">
      <dgm:prSet phldrT="[Text]"/>
      <dgm:spPr/>
      <dgm:t>
        <a:bodyPr/>
        <a:lstStyle/>
        <a:p>
          <a:r>
            <a:rPr lang="en-US" dirty="0" smtClean="0"/>
            <a:t>Increased loading dose</a:t>
          </a:r>
        </a:p>
        <a:p>
          <a:r>
            <a:rPr lang="en-US" dirty="0" smtClean="0"/>
            <a:t>Maintenance dose changes</a:t>
          </a:r>
          <a:endParaRPr lang="en-US" dirty="0"/>
        </a:p>
      </dgm:t>
    </dgm:pt>
    <dgm:pt modelId="{2F943A4F-3DD7-497C-962B-17A2B0D7F427}" type="parTrans" cxnId="{5817AE02-8DBF-4AAE-BF72-C111E24B5C37}">
      <dgm:prSet/>
      <dgm:spPr/>
      <dgm:t>
        <a:bodyPr/>
        <a:lstStyle/>
        <a:p>
          <a:endParaRPr lang="en-US"/>
        </a:p>
      </dgm:t>
    </dgm:pt>
    <dgm:pt modelId="{9B520932-5FB4-4D9C-8E6D-41C2DFCE325E}" type="sibTrans" cxnId="{5817AE02-8DBF-4AAE-BF72-C111E24B5C37}">
      <dgm:prSet/>
      <dgm:spPr/>
      <dgm:t>
        <a:bodyPr/>
        <a:lstStyle/>
        <a:p>
          <a:endParaRPr lang="en-US"/>
        </a:p>
      </dgm:t>
    </dgm:pt>
    <dgm:pt modelId="{F2654194-61F8-41FD-BB10-53A905041B27}">
      <dgm:prSet phldrT="[Text]"/>
      <dgm:spPr/>
      <dgm:t>
        <a:bodyPr/>
        <a:lstStyle/>
        <a:p>
          <a:r>
            <a:rPr lang="en-US" dirty="0" err="1" smtClean="0"/>
            <a:t>Glycycline</a:t>
          </a:r>
          <a:endParaRPr lang="en-US" dirty="0"/>
        </a:p>
      </dgm:t>
    </dgm:pt>
    <dgm:pt modelId="{51139A96-609E-42E0-B018-769089F8E51C}" type="parTrans" cxnId="{CF1F0669-B972-44AA-B3B4-FC431217FC6A}">
      <dgm:prSet/>
      <dgm:spPr/>
      <dgm:t>
        <a:bodyPr/>
        <a:lstStyle/>
        <a:p>
          <a:endParaRPr lang="en-US"/>
        </a:p>
      </dgm:t>
    </dgm:pt>
    <dgm:pt modelId="{5B0FF4C0-EFF7-4C1A-9576-26AE4792010E}" type="sibTrans" cxnId="{CF1F0669-B972-44AA-B3B4-FC431217FC6A}">
      <dgm:prSet/>
      <dgm:spPr/>
      <dgm:t>
        <a:bodyPr/>
        <a:lstStyle/>
        <a:p>
          <a:endParaRPr lang="en-US"/>
        </a:p>
      </dgm:t>
    </dgm:pt>
    <dgm:pt modelId="{78327DA8-CF17-42A7-8206-044369668C51}">
      <dgm:prSet phldrT="[Text]"/>
      <dgm:spPr/>
      <dgm:t>
        <a:bodyPr/>
        <a:lstStyle/>
        <a:p>
          <a:r>
            <a:rPr lang="en-US" dirty="0" smtClean="0"/>
            <a:t>Intracellular distribution</a:t>
          </a:r>
        </a:p>
        <a:p>
          <a:r>
            <a:rPr lang="en-US" dirty="0" smtClean="0"/>
            <a:t>Hepatic clearance</a:t>
          </a:r>
          <a:endParaRPr lang="en-US" dirty="0"/>
        </a:p>
      </dgm:t>
    </dgm:pt>
    <dgm:pt modelId="{410D8CFE-6A46-4F5B-8FC9-D214B07A1D5B}" type="parTrans" cxnId="{9B42D1C0-681D-466B-ACBE-965DCECFBE2D}">
      <dgm:prSet/>
      <dgm:spPr/>
      <dgm:t>
        <a:bodyPr/>
        <a:lstStyle/>
        <a:p>
          <a:endParaRPr lang="en-US"/>
        </a:p>
      </dgm:t>
    </dgm:pt>
    <dgm:pt modelId="{B3A1E101-DCCB-41FD-BCA9-694568CA4F5D}" type="sibTrans" cxnId="{9B42D1C0-681D-466B-ACBE-965DCECFBE2D}">
      <dgm:prSet/>
      <dgm:spPr/>
      <dgm:t>
        <a:bodyPr/>
        <a:lstStyle/>
        <a:p>
          <a:endParaRPr lang="en-US"/>
        </a:p>
      </dgm:t>
    </dgm:pt>
    <dgm:pt modelId="{C1170B2E-6265-4D48-996B-71808D26B007}">
      <dgm:prSet phldrT="[Text]"/>
      <dgm:spPr/>
      <dgm:t>
        <a:bodyPr/>
        <a:lstStyle/>
        <a:p>
          <a:r>
            <a:rPr lang="en-US" dirty="0" smtClean="0"/>
            <a:t>No need for increased loading dose</a:t>
          </a:r>
        </a:p>
        <a:p>
          <a:r>
            <a:rPr lang="en-US" dirty="0" smtClean="0"/>
            <a:t>No need for dose changes</a:t>
          </a:r>
          <a:endParaRPr lang="en-US" dirty="0"/>
        </a:p>
      </dgm:t>
    </dgm:pt>
    <dgm:pt modelId="{5838C4B6-CE89-497C-BCFE-153DB077EBFA}" type="parTrans" cxnId="{DEB8FFF5-55A1-45EF-BF99-D25F18C28233}">
      <dgm:prSet/>
      <dgm:spPr/>
      <dgm:t>
        <a:bodyPr/>
        <a:lstStyle/>
        <a:p>
          <a:endParaRPr lang="en-US"/>
        </a:p>
      </dgm:t>
    </dgm:pt>
    <dgm:pt modelId="{BA871C03-6AA5-4A00-8447-07CF4B00CCCD}" type="sibTrans" cxnId="{DEB8FFF5-55A1-45EF-BF99-D25F18C28233}">
      <dgm:prSet/>
      <dgm:spPr/>
      <dgm:t>
        <a:bodyPr/>
        <a:lstStyle/>
        <a:p>
          <a:endParaRPr lang="en-US"/>
        </a:p>
      </dgm:t>
    </dgm:pt>
    <dgm:pt modelId="{F9C57DBA-E1EA-4D88-9AF2-DFB08A3574D6}" type="pres">
      <dgm:prSet presAssocID="{60962EEF-AF36-4DC6-8B79-3B814E1E7CB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67C465B-38B8-44EF-AF1E-FE1261AC2CFB}" type="pres">
      <dgm:prSet presAssocID="{962823D7-A74B-4EF2-9759-A8C8C229DD7B}" presName="root" presStyleCnt="0"/>
      <dgm:spPr/>
    </dgm:pt>
    <dgm:pt modelId="{DEEB4E90-DA09-44D1-A966-2B6D3BECC49C}" type="pres">
      <dgm:prSet presAssocID="{962823D7-A74B-4EF2-9759-A8C8C229DD7B}" presName="rootComposite" presStyleCnt="0"/>
      <dgm:spPr/>
    </dgm:pt>
    <dgm:pt modelId="{E5A65063-F90E-475A-9552-A67F87175644}" type="pres">
      <dgm:prSet presAssocID="{962823D7-A74B-4EF2-9759-A8C8C229DD7B}" presName="rootText" presStyleLbl="node1" presStyleIdx="0" presStyleCnt="2"/>
      <dgm:spPr/>
      <dgm:t>
        <a:bodyPr/>
        <a:lstStyle/>
        <a:p>
          <a:endParaRPr lang="en-US"/>
        </a:p>
      </dgm:t>
    </dgm:pt>
    <dgm:pt modelId="{2D206066-2875-4FB9-9B40-254D01A984DE}" type="pres">
      <dgm:prSet presAssocID="{962823D7-A74B-4EF2-9759-A8C8C229DD7B}" presName="rootConnector" presStyleLbl="node1" presStyleIdx="0" presStyleCnt="2"/>
      <dgm:spPr/>
      <dgm:t>
        <a:bodyPr/>
        <a:lstStyle/>
        <a:p>
          <a:endParaRPr lang="en-US"/>
        </a:p>
      </dgm:t>
    </dgm:pt>
    <dgm:pt modelId="{349FBCA5-E1DE-4907-92BE-15526C004943}" type="pres">
      <dgm:prSet presAssocID="{962823D7-A74B-4EF2-9759-A8C8C229DD7B}" presName="childShape" presStyleCnt="0"/>
      <dgm:spPr/>
    </dgm:pt>
    <dgm:pt modelId="{05492758-F445-48ED-B5BE-6A0AD808C247}" type="pres">
      <dgm:prSet presAssocID="{A05353CC-5D02-4469-ACF3-FCFDBEDCD980}" presName="Name13" presStyleLbl="parChTrans1D2" presStyleIdx="0" presStyleCnt="4"/>
      <dgm:spPr/>
      <dgm:t>
        <a:bodyPr/>
        <a:lstStyle/>
        <a:p>
          <a:endParaRPr lang="en-US"/>
        </a:p>
      </dgm:t>
    </dgm:pt>
    <dgm:pt modelId="{2EE71876-5BA3-4503-91E2-E049A0C24140}" type="pres">
      <dgm:prSet presAssocID="{CE2D03EA-3750-4350-BDE2-4FF9907557F0}" presName="childText" presStyleLbl="bgAcc1" presStyleIdx="0" presStyleCnt="4" custScaleX="1084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829D5-ED36-46D2-AC9B-ED8C18A2E502}" type="pres">
      <dgm:prSet presAssocID="{2F943A4F-3DD7-497C-962B-17A2B0D7F427}" presName="Name13" presStyleLbl="parChTrans1D2" presStyleIdx="1" presStyleCnt="4"/>
      <dgm:spPr/>
      <dgm:t>
        <a:bodyPr/>
        <a:lstStyle/>
        <a:p>
          <a:endParaRPr lang="en-US"/>
        </a:p>
      </dgm:t>
    </dgm:pt>
    <dgm:pt modelId="{DE13EEDF-1B2E-47F7-A8E7-737EA39A58A4}" type="pres">
      <dgm:prSet presAssocID="{D2AB7706-AB93-4DA0-8319-7158CA73F5B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047F4-1DA0-4628-A727-FFF68F3C67E0}" type="pres">
      <dgm:prSet presAssocID="{F2654194-61F8-41FD-BB10-53A905041B27}" presName="root" presStyleCnt="0"/>
      <dgm:spPr/>
    </dgm:pt>
    <dgm:pt modelId="{4CE979A2-43D1-49FD-B5C6-D8027CA17AA3}" type="pres">
      <dgm:prSet presAssocID="{F2654194-61F8-41FD-BB10-53A905041B27}" presName="rootComposite" presStyleCnt="0"/>
      <dgm:spPr/>
    </dgm:pt>
    <dgm:pt modelId="{AA69796E-3CA1-4C91-BB84-D22A86FEF33D}" type="pres">
      <dgm:prSet presAssocID="{F2654194-61F8-41FD-BB10-53A905041B27}" presName="rootText" presStyleLbl="node1" presStyleIdx="1" presStyleCnt="2"/>
      <dgm:spPr/>
      <dgm:t>
        <a:bodyPr/>
        <a:lstStyle/>
        <a:p>
          <a:endParaRPr lang="en-US"/>
        </a:p>
      </dgm:t>
    </dgm:pt>
    <dgm:pt modelId="{1ADB9C6F-6265-4F91-BBE0-F036A69C93BA}" type="pres">
      <dgm:prSet presAssocID="{F2654194-61F8-41FD-BB10-53A905041B27}" presName="rootConnector" presStyleLbl="node1" presStyleIdx="1" presStyleCnt="2"/>
      <dgm:spPr/>
      <dgm:t>
        <a:bodyPr/>
        <a:lstStyle/>
        <a:p>
          <a:endParaRPr lang="en-US"/>
        </a:p>
      </dgm:t>
    </dgm:pt>
    <dgm:pt modelId="{12617921-21FF-4339-93D9-AA510200D62C}" type="pres">
      <dgm:prSet presAssocID="{F2654194-61F8-41FD-BB10-53A905041B27}" presName="childShape" presStyleCnt="0"/>
      <dgm:spPr/>
    </dgm:pt>
    <dgm:pt modelId="{12D41E81-4CE6-4983-ACB9-FBE91490E6CA}" type="pres">
      <dgm:prSet presAssocID="{410D8CFE-6A46-4F5B-8FC9-D214B07A1D5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E4AEDEC6-1868-45BF-AB21-B5C9E8A1CF1D}" type="pres">
      <dgm:prSet presAssocID="{78327DA8-CF17-42A7-8206-044369668C51}" presName="childText" presStyleLbl="bgAcc1" presStyleIdx="2" presStyleCnt="4" custLinFactNeighborX="1160" custLinFactNeighborY="-59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CF0F5-FB18-4FC8-8149-447A2DF9FA8A}" type="pres">
      <dgm:prSet presAssocID="{5838C4B6-CE89-497C-BCFE-153DB077EBFA}" presName="Name13" presStyleLbl="parChTrans1D2" presStyleIdx="3" presStyleCnt="4"/>
      <dgm:spPr/>
      <dgm:t>
        <a:bodyPr/>
        <a:lstStyle/>
        <a:p>
          <a:endParaRPr lang="en-US"/>
        </a:p>
      </dgm:t>
    </dgm:pt>
    <dgm:pt modelId="{D7F47EA1-CA33-4997-95C1-3FB0AA6D24EB}" type="pres">
      <dgm:prSet presAssocID="{C1170B2E-6265-4D48-996B-71808D26B007}" presName="childText" presStyleLbl="bgAcc1" presStyleIdx="3" presStyleCnt="4" custLinFactNeighborX="-6437" custLinFactNeighborY="-3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42D1C0-681D-466B-ACBE-965DCECFBE2D}" srcId="{F2654194-61F8-41FD-BB10-53A905041B27}" destId="{78327DA8-CF17-42A7-8206-044369668C51}" srcOrd="0" destOrd="0" parTransId="{410D8CFE-6A46-4F5B-8FC9-D214B07A1D5B}" sibTransId="{B3A1E101-DCCB-41FD-BCA9-694568CA4F5D}"/>
    <dgm:cxn modelId="{2E7E31E0-13DC-4EFA-B773-E4C6782B1DFD}" type="presOf" srcId="{962823D7-A74B-4EF2-9759-A8C8C229DD7B}" destId="{2D206066-2875-4FB9-9B40-254D01A984DE}" srcOrd="1" destOrd="0" presId="urn:microsoft.com/office/officeart/2005/8/layout/hierarchy3"/>
    <dgm:cxn modelId="{9E5C2720-1BFA-46F1-9A19-0F910D17BCF2}" type="presOf" srcId="{962823D7-A74B-4EF2-9759-A8C8C229DD7B}" destId="{E5A65063-F90E-475A-9552-A67F87175644}" srcOrd="0" destOrd="0" presId="urn:microsoft.com/office/officeart/2005/8/layout/hierarchy3"/>
    <dgm:cxn modelId="{C254E126-364C-4231-8D8E-804986C126FA}" type="presOf" srcId="{5838C4B6-CE89-497C-BCFE-153DB077EBFA}" destId="{A7BCF0F5-FB18-4FC8-8149-447A2DF9FA8A}" srcOrd="0" destOrd="0" presId="urn:microsoft.com/office/officeart/2005/8/layout/hierarchy3"/>
    <dgm:cxn modelId="{58768347-F314-4789-9B51-FD048E7A0ED3}" type="presOf" srcId="{F2654194-61F8-41FD-BB10-53A905041B27}" destId="{1ADB9C6F-6265-4F91-BBE0-F036A69C93BA}" srcOrd="1" destOrd="0" presId="urn:microsoft.com/office/officeart/2005/8/layout/hierarchy3"/>
    <dgm:cxn modelId="{289F04D7-2594-4616-8BCB-77505FC2079B}" type="presOf" srcId="{410D8CFE-6A46-4F5B-8FC9-D214B07A1D5B}" destId="{12D41E81-4CE6-4983-ACB9-FBE91490E6CA}" srcOrd="0" destOrd="0" presId="urn:microsoft.com/office/officeart/2005/8/layout/hierarchy3"/>
    <dgm:cxn modelId="{A56D758A-3009-4E0B-BB1A-8015873DB8F1}" type="presOf" srcId="{60962EEF-AF36-4DC6-8B79-3B814E1E7CB2}" destId="{F9C57DBA-E1EA-4D88-9AF2-DFB08A3574D6}" srcOrd="0" destOrd="0" presId="urn:microsoft.com/office/officeart/2005/8/layout/hierarchy3"/>
    <dgm:cxn modelId="{E83BEBFC-FADD-49CB-8B36-EE235724B491}" type="presOf" srcId="{C1170B2E-6265-4D48-996B-71808D26B007}" destId="{D7F47EA1-CA33-4997-95C1-3FB0AA6D24EB}" srcOrd="0" destOrd="0" presId="urn:microsoft.com/office/officeart/2005/8/layout/hierarchy3"/>
    <dgm:cxn modelId="{8B92E0DA-7436-4CFB-8309-68ABE1B763E4}" srcId="{60962EEF-AF36-4DC6-8B79-3B814E1E7CB2}" destId="{962823D7-A74B-4EF2-9759-A8C8C229DD7B}" srcOrd="0" destOrd="0" parTransId="{3FF21F2D-02EA-4D80-8839-9CD409FEF1CD}" sibTransId="{C19A2378-E858-42C6-8332-47CD300A15F9}"/>
    <dgm:cxn modelId="{4D1DB696-E581-4F96-96F8-1FC68E6D3B2E}" type="presOf" srcId="{F2654194-61F8-41FD-BB10-53A905041B27}" destId="{AA69796E-3CA1-4C91-BB84-D22A86FEF33D}" srcOrd="0" destOrd="0" presId="urn:microsoft.com/office/officeart/2005/8/layout/hierarchy3"/>
    <dgm:cxn modelId="{4F4EB915-C3D0-4D57-8D56-30DADF30BB0E}" type="presOf" srcId="{CE2D03EA-3750-4350-BDE2-4FF9907557F0}" destId="{2EE71876-5BA3-4503-91E2-E049A0C24140}" srcOrd="0" destOrd="0" presId="urn:microsoft.com/office/officeart/2005/8/layout/hierarchy3"/>
    <dgm:cxn modelId="{770F7C00-94D1-44B3-8B36-88F8B086A90B}" srcId="{962823D7-A74B-4EF2-9759-A8C8C229DD7B}" destId="{CE2D03EA-3750-4350-BDE2-4FF9907557F0}" srcOrd="0" destOrd="0" parTransId="{A05353CC-5D02-4469-ACF3-FCFDBEDCD980}" sibTransId="{99812681-5DE4-4D5F-8D32-ADAD33FECA78}"/>
    <dgm:cxn modelId="{CF1F0669-B972-44AA-B3B4-FC431217FC6A}" srcId="{60962EEF-AF36-4DC6-8B79-3B814E1E7CB2}" destId="{F2654194-61F8-41FD-BB10-53A905041B27}" srcOrd="1" destOrd="0" parTransId="{51139A96-609E-42E0-B018-769089F8E51C}" sibTransId="{5B0FF4C0-EFF7-4C1A-9576-26AE4792010E}"/>
    <dgm:cxn modelId="{48EBDB8E-542B-4916-BCCC-3C66E71C5BD3}" type="presOf" srcId="{D2AB7706-AB93-4DA0-8319-7158CA73F5BD}" destId="{DE13EEDF-1B2E-47F7-A8E7-737EA39A58A4}" srcOrd="0" destOrd="0" presId="urn:microsoft.com/office/officeart/2005/8/layout/hierarchy3"/>
    <dgm:cxn modelId="{DEB8FFF5-55A1-45EF-BF99-D25F18C28233}" srcId="{F2654194-61F8-41FD-BB10-53A905041B27}" destId="{C1170B2E-6265-4D48-996B-71808D26B007}" srcOrd="1" destOrd="0" parTransId="{5838C4B6-CE89-497C-BCFE-153DB077EBFA}" sibTransId="{BA871C03-6AA5-4A00-8447-07CF4B00CCCD}"/>
    <dgm:cxn modelId="{5817AE02-8DBF-4AAE-BF72-C111E24B5C37}" srcId="{962823D7-A74B-4EF2-9759-A8C8C229DD7B}" destId="{D2AB7706-AB93-4DA0-8319-7158CA73F5BD}" srcOrd="1" destOrd="0" parTransId="{2F943A4F-3DD7-497C-962B-17A2B0D7F427}" sibTransId="{9B520932-5FB4-4D9C-8E6D-41C2DFCE325E}"/>
    <dgm:cxn modelId="{6080092F-199C-437C-9C1D-D7E4079E9E58}" type="presOf" srcId="{78327DA8-CF17-42A7-8206-044369668C51}" destId="{E4AEDEC6-1868-45BF-AB21-B5C9E8A1CF1D}" srcOrd="0" destOrd="0" presId="urn:microsoft.com/office/officeart/2005/8/layout/hierarchy3"/>
    <dgm:cxn modelId="{4E867AEF-8C25-4034-A9A2-CED380E81901}" type="presOf" srcId="{A05353CC-5D02-4469-ACF3-FCFDBEDCD980}" destId="{05492758-F445-48ED-B5BE-6A0AD808C247}" srcOrd="0" destOrd="0" presId="urn:microsoft.com/office/officeart/2005/8/layout/hierarchy3"/>
    <dgm:cxn modelId="{41FA3203-AA38-4C79-85F8-E5DEB3C968FF}" type="presOf" srcId="{2F943A4F-3DD7-497C-962B-17A2B0D7F427}" destId="{611829D5-ED36-46D2-AC9B-ED8C18A2E502}" srcOrd="0" destOrd="0" presId="urn:microsoft.com/office/officeart/2005/8/layout/hierarchy3"/>
    <dgm:cxn modelId="{0FD661E3-E348-4F3B-8F21-7699678C7B96}" type="presParOf" srcId="{F9C57DBA-E1EA-4D88-9AF2-DFB08A3574D6}" destId="{E67C465B-38B8-44EF-AF1E-FE1261AC2CFB}" srcOrd="0" destOrd="0" presId="urn:microsoft.com/office/officeart/2005/8/layout/hierarchy3"/>
    <dgm:cxn modelId="{05A35F77-7AD1-4510-8832-91DFC9FD049F}" type="presParOf" srcId="{E67C465B-38B8-44EF-AF1E-FE1261AC2CFB}" destId="{DEEB4E90-DA09-44D1-A966-2B6D3BECC49C}" srcOrd="0" destOrd="0" presId="urn:microsoft.com/office/officeart/2005/8/layout/hierarchy3"/>
    <dgm:cxn modelId="{F5096D6B-E09C-47AF-8DA9-39DC1FBDF76C}" type="presParOf" srcId="{DEEB4E90-DA09-44D1-A966-2B6D3BECC49C}" destId="{E5A65063-F90E-475A-9552-A67F87175644}" srcOrd="0" destOrd="0" presId="urn:microsoft.com/office/officeart/2005/8/layout/hierarchy3"/>
    <dgm:cxn modelId="{80FD9C54-24A4-4B1D-8FF0-68E9B17116FB}" type="presParOf" srcId="{DEEB4E90-DA09-44D1-A966-2B6D3BECC49C}" destId="{2D206066-2875-4FB9-9B40-254D01A984DE}" srcOrd="1" destOrd="0" presId="urn:microsoft.com/office/officeart/2005/8/layout/hierarchy3"/>
    <dgm:cxn modelId="{577F91D8-F210-4FF0-95BA-879142AAF189}" type="presParOf" srcId="{E67C465B-38B8-44EF-AF1E-FE1261AC2CFB}" destId="{349FBCA5-E1DE-4907-92BE-15526C004943}" srcOrd="1" destOrd="0" presId="urn:microsoft.com/office/officeart/2005/8/layout/hierarchy3"/>
    <dgm:cxn modelId="{BC91C968-B475-43A5-AD55-55AE02755CDC}" type="presParOf" srcId="{349FBCA5-E1DE-4907-92BE-15526C004943}" destId="{05492758-F445-48ED-B5BE-6A0AD808C247}" srcOrd="0" destOrd="0" presId="urn:microsoft.com/office/officeart/2005/8/layout/hierarchy3"/>
    <dgm:cxn modelId="{33078656-0FFA-42E0-BF32-4BA153EEDB06}" type="presParOf" srcId="{349FBCA5-E1DE-4907-92BE-15526C004943}" destId="{2EE71876-5BA3-4503-91E2-E049A0C24140}" srcOrd="1" destOrd="0" presId="urn:microsoft.com/office/officeart/2005/8/layout/hierarchy3"/>
    <dgm:cxn modelId="{4BD47AC0-E6B9-4730-AE16-C1C55EEF7265}" type="presParOf" srcId="{349FBCA5-E1DE-4907-92BE-15526C004943}" destId="{611829D5-ED36-46D2-AC9B-ED8C18A2E502}" srcOrd="2" destOrd="0" presId="urn:microsoft.com/office/officeart/2005/8/layout/hierarchy3"/>
    <dgm:cxn modelId="{4049C7C6-097A-4CF7-BDD6-100B5FE4099B}" type="presParOf" srcId="{349FBCA5-E1DE-4907-92BE-15526C004943}" destId="{DE13EEDF-1B2E-47F7-A8E7-737EA39A58A4}" srcOrd="3" destOrd="0" presId="urn:microsoft.com/office/officeart/2005/8/layout/hierarchy3"/>
    <dgm:cxn modelId="{EC3FDFD7-1DE5-4489-B1E4-6431A1849F4B}" type="presParOf" srcId="{F9C57DBA-E1EA-4D88-9AF2-DFB08A3574D6}" destId="{A69047F4-1DA0-4628-A727-FFF68F3C67E0}" srcOrd="1" destOrd="0" presId="urn:microsoft.com/office/officeart/2005/8/layout/hierarchy3"/>
    <dgm:cxn modelId="{ABF2F78C-EBA6-40BF-A89D-195A2C920068}" type="presParOf" srcId="{A69047F4-1DA0-4628-A727-FFF68F3C67E0}" destId="{4CE979A2-43D1-49FD-B5C6-D8027CA17AA3}" srcOrd="0" destOrd="0" presId="urn:microsoft.com/office/officeart/2005/8/layout/hierarchy3"/>
    <dgm:cxn modelId="{580A10CA-DE21-4973-A204-933D451C2525}" type="presParOf" srcId="{4CE979A2-43D1-49FD-B5C6-D8027CA17AA3}" destId="{AA69796E-3CA1-4C91-BB84-D22A86FEF33D}" srcOrd="0" destOrd="0" presId="urn:microsoft.com/office/officeart/2005/8/layout/hierarchy3"/>
    <dgm:cxn modelId="{7DA9129C-3FBE-424E-A920-677BBEFD03C0}" type="presParOf" srcId="{4CE979A2-43D1-49FD-B5C6-D8027CA17AA3}" destId="{1ADB9C6F-6265-4F91-BBE0-F036A69C93BA}" srcOrd="1" destOrd="0" presId="urn:microsoft.com/office/officeart/2005/8/layout/hierarchy3"/>
    <dgm:cxn modelId="{53EE86FE-F80E-4B57-A3F5-E7E2A0C4ADC4}" type="presParOf" srcId="{A69047F4-1DA0-4628-A727-FFF68F3C67E0}" destId="{12617921-21FF-4339-93D9-AA510200D62C}" srcOrd="1" destOrd="0" presId="urn:microsoft.com/office/officeart/2005/8/layout/hierarchy3"/>
    <dgm:cxn modelId="{62D1AFD1-AC24-44FE-AF64-90A3D422C688}" type="presParOf" srcId="{12617921-21FF-4339-93D9-AA510200D62C}" destId="{12D41E81-4CE6-4983-ACB9-FBE91490E6CA}" srcOrd="0" destOrd="0" presId="urn:microsoft.com/office/officeart/2005/8/layout/hierarchy3"/>
    <dgm:cxn modelId="{13CE4056-DC61-4A7D-B4CC-765796CB11DD}" type="presParOf" srcId="{12617921-21FF-4339-93D9-AA510200D62C}" destId="{E4AEDEC6-1868-45BF-AB21-B5C9E8A1CF1D}" srcOrd="1" destOrd="0" presId="urn:microsoft.com/office/officeart/2005/8/layout/hierarchy3"/>
    <dgm:cxn modelId="{D8E13A9C-CF0D-4BA5-A3D4-A2D4202D3FE7}" type="presParOf" srcId="{12617921-21FF-4339-93D9-AA510200D62C}" destId="{A7BCF0F5-FB18-4FC8-8149-447A2DF9FA8A}" srcOrd="2" destOrd="0" presId="urn:microsoft.com/office/officeart/2005/8/layout/hierarchy3"/>
    <dgm:cxn modelId="{4E7CDE3C-1556-46D6-9618-10C3A3AF040A}" type="presParOf" srcId="{12617921-21FF-4339-93D9-AA510200D62C}" destId="{D7F47EA1-CA33-4997-95C1-3FB0AA6D24E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F70831-DBE7-4473-AF82-43014C406B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7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35EE2-8BA8-410B-8A09-FA88A134F20C}" type="slidenum">
              <a:rPr lang="en-US"/>
              <a:pPr/>
              <a:t>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56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DC8D3-636B-4B20-AC34-60722F2002AD}" type="slidenum">
              <a:rPr lang="en-US"/>
              <a:pPr/>
              <a:t>3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90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01616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85725" indent="-85725" eaLnBrk="1">
              <a:lnSpc>
                <a:spcPct val="93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en-US">
                <a:latin typeface="Arial" panose="020B0604020202020204" pitchFamily="34" charset="0"/>
                <a:ea typeface="msgothic" charset="0"/>
                <a:cs typeface="msgothic" charset="0"/>
              </a:rPr>
              <a:t>Classification of antibiotics in terms of their propensity to partition into fat or water.</a:t>
            </a:r>
          </a:p>
        </p:txBody>
      </p:sp>
    </p:spTree>
    <p:extLst>
      <p:ext uri="{BB962C8B-B14F-4D97-AF65-F5344CB8AC3E}">
        <p14:creationId xmlns:p14="http://schemas.microsoft.com/office/powerpoint/2010/main" val="68614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C83C-1758-42F8-9B58-A1A3B6ABCE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01310-3D48-4C25-88DF-9D5FE632B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1C57A-6762-405E-9B68-A783BCED1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FCEF-EE5D-4B50-8A7D-F6E76ABAB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36BE-1917-42E3-A0D1-0903666C6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50AFC-B378-430C-8D81-22547D65B3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AFE2-C69E-479B-845D-AAE041DAAD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EF6F-F78B-4311-8785-52D228D6BA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E8A-BE59-468D-9D04-B1F9E3B71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C566E-A170-4B42-8832-A5ED6EE7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896731-3528-4C9A-9DDB-AFE6CA0CA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D48F4A-F664-43BB-9FEB-3A591EF5E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09600"/>
            <a:ext cx="7759700" cy="11303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Agents for the Treatment of MRSA: </a:t>
            </a:r>
            <a:r>
              <a:rPr lang="en-US" sz="4000" dirty="0" err="1" smtClean="0"/>
              <a:t>Pharmakokinetics</a:t>
            </a:r>
            <a:r>
              <a:rPr lang="en-US" sz="4000" dirty="0" smtClean="0"/>
              <a:t> &amp;Pharmacodynamics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2133600"/>
            <a:ext cx="5029200" cy="3657600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dirty="0"/>
              <a:t>Pamela A. </a:t>
            </a:r>
            <a:r>
              <a:rPr lang="en-US" dirty="0" err="1"/>
              <a:t>Lipsett</a:t>
            </a:r>
            <a:r>
              <a:rPr lang="en-US" dirty="0"/>
              <a:t>, </a:t>
            </a:r>
            <a:r>
              <a:rPr lang="en-US" dirty="0" smtClean="0"/>
              <a:t>MD, MHPE</a:t>
            </a:r>
            <a:endParaRPr lang="en-US" dirty="0"/>
          </a:p>
          <a:p>
            <a:pPr algn="l">
              <a:lnSpc>
                <a:spcPct val="80000"/>
              </a:lnSpc>
            </a:pPr>
            <a:r>
              <a:rPr lang="en-US" dirty="0" smtClean="0"/>
              <a:t>Warfield M </a:t>
            </a:r>
            <a:r>
              <a:rPr lang="en-US" dirty="0" err="1" smtClean="0"/>
              <a:t>Firor</a:t>
            </a:r>
            <a:r>
              <a:rPr lang="en-US" dirty="0" smtClean="0"/>
              <a:t> Endowed Professor</a:t>
            </a:r>
            <a:endParaRPr lang="en-US" dirty="0"/>
          </a:p>
          <a:p>
            <a:pPr algn="l">
              <a:lnSpc>
                <a:spcPct val="80000"/>
              </a:lnSpc>
            </a:pPr>
            <a:r>
              <a:rPr lang="en-US" dirty="0"/>
              <a:t>Departments of Surgery, Anesthesiology, Critical Care Medicine, Nursing. </a:t>
            </a:r>
          </a:p>
          <a:p>
            <a:pPr algn="l">
              <a:lnSpc>
                <a:spcPct val="80000"/>
              </a:lnSpc>
            </a:pPr>
            <a:r>
              <a:rPr lang="en-US" dirty="0"/>
              <a:t>Johns Hopkins University Schools of Medicine and Nursing </a:t>
            </a:r>
          </a:p>
          <a:p>
            <a:pPr algn="l">
              <a:lnSpc>
                <a:spcPct val="80000"/>
              </a:lnSpc>
            </a:pPr>
            <a:r>
              <a:rPr lang="en-US" dirty="0"/>
              <a:t>Baltimore, </a:t>
            </a:r>
            <a:r>
              <a:rPr lang="en-US" dirty="0" smtClean="0"/>
              <a:t>MD</a:t>
            </a:r>
          </a:p>
        </p:txBody>
      </p:sp>
      <p:pic>
        <p:nvPicPr>
          <p:cNvPr id="7" name="Picture 6" descr="hospital1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304800" y="2286000"/>
            <a:ext cx="3276600" cy="3505200"/>
          </a:xfrm>
          <a:prstGeom prst="rect">
            <a:avLst/>
          </a:prstGeom>
          <a:noFill/>
          <a:ln w="76200" cmpd="tri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PK/PD Indices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057400"/>
            <a:ext cx="66103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Based on </a:t>
            </a:r>
            <a:r>
              <a:rPr lang="en-US" dirty="0" err="1" smtClean="0"/>
              <a:t>pK</a:t>
            </a:r>
            <a:r>
              <a:rPr lang="en-US" dirty="0" smtClean="0"/>
              <a:t>/</a:t>
            </a:r>
            <a:r>
              <a:rPr lang="en-US" dirty="0" err="1" smtClean="0"/>
              <a:t>pD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210092"/>
              </p:ext>
            </p:extLst>
          </p:nvPr>
        </p:nvGraphicFramePr>
        <p:xfrm>
          <a:off x="457200" y="1935163"/>
          <a:ext cx="8229600" cy="439928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981200"/>
                <a:gridCol w="1828800"/>
                <a:gridCol w="2133600"/>
                <a:gridCol w="228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Concentration dependent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Time-dependent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Concentration dependent with time-dependence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MAXIMIZE</a:t>
                      </a:r>
                      <a:r>
                        <a:rPr lang="en-US" b="1" baseline="0" dirty="0" smtClean="0"/>
                        <a:t> Concentration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MAXIMIZE  duration of exposure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MAXIMIZE  amount of drug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exposure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Optimal PK/PD</a:t>
                      </a:r>
                      <a:r>
                        <a:rPr lang="en-US" b="1" baseline="0" dirty="0" smtClean="0"/>
                        <a:t> index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Cmax</a:t>
                      </a:r>
                      <a:r>
                        <a:rPr lang="en-US" b="1" dirty="0" smtClean="0"/>
                        <a:t>/MIC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T&gt;MIC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AUC</a:t>
                      </a:r>
                      <a:r>
                        <a:rPr lang="en-US" b="1" baseline="0" dirty="0" smtClean="0"/>
                        <a:t> 0-24/MIC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Daptomycin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Linezolid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Linezolid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Quinpristin</a:t>
                      </a:r>
                      <a:r>
                        <a:rPr lang="en-US" dirty="0" smtClean="0"/>
                        <a:t>/</a:t>
                      </a:r>
                    </a:p>
                    <a:p>
                      <a:r>
                        <a:rPr lang="en-US" dirty="0" err="1" smtClean="0"/>
                        <a:t>dalfopristin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Cephalosporins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Quinpristin</a:t>
                      </a:r>
                      <a:r>
                        <a:rPr lang="en-US" dirty="0" smtClean="0"/>
                        <a:t>/</a:t>
                      </a:r>
                    </a:p>
                    <a:p>
                      <a:r>
                        <a:rPr lang="en-US" dirty="0" err="1" smtClean="0"/>
                        <a:t>dalfopristin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Vancomycin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25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00968" y="213480"/>
            <a:ext cx="8493120" cy="41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9pPr>
          </a:lstStyle>
          <a:p>
            <a:pPr algn="ctr"/>
            <a:r>
              <a:rPr lang="en-GB" altLang="en-US" sz="3200" b="1" dirty="0" smtClean="0">
                <a:latin typeface="+mj-lt"/>
              </a:rPr>
              <a:t> </a:t>
            </a:r>
            <a:r>
              <a:rPr lang="en-GB" altLang="en-US" sz="3200" b="1" dirty="0">
                <a:latin typeface="+mj-lt"/>
              </a:rPr>
              <a:t>P</a:t>
            </a:r>
            <a:r>
              <a:rPr lang="en-GB" altLang="en-US" sz="3200" b="1" dirty="0" smtClean="0">
                <a:latin typeface="+mj-lt"/>
              </a:rPr>
              <a:t>artition </a:t>
            </a:r>
            <a:r>
              <a:rPr lang="en-GB" altLang="en-US" sz="3200" b="1" dirty="0">
                <a:latin typeface="+mj-lt"/>
              </a:rPr>
              <a:t>into fat or </a:t>
            </a:r>
            <a:r>
              <a:rPr lang="en-GB" altLang="en-US" sz="3200" b="1" dirty="0" smtClean="0">
                <a:latin typeface="+mj-lt"/>
              </a:rPr>
              <a:t>water?</a:t>
            </a:r>
            <a:r>
              <a:rPr lang="en-GB" altLang="en-US" sz="1451" b="1" dirty="0" smtClean="0">
                <a:latin typeface="Arial" panose="020B0604020202020204" pitchFamily="34" charset="0"/>
              </a:rPr>
              <a:t>.</a:t>
            </a:r>
            <a:endParaRPr lang="en-GB" altLang="en-US" sz="1451" b="1" dirty="0">
              <a:latin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521" y="6283081"/>
            <a:ext cx="2534400" cy="50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31773"/>
            <a:ext cx="8493120" cy="496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12001" y="5972041"/>
            <a:ext cx="3918240" cy="3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9pPr>
          </a:lstStyle>
          <a:p>
            <a:r>
              <a:rPr lang="en-GB" altLang="en-US" sz="1089" b="1">
                <a:latin typeface="Arial" panose="020B0604020202020204" pitchFamily="34" charset="0"/>
              </a:rPr>
              <a:t>Cathrine McKenzie J. Antimicrob. Chemother. 2011;66:ii25-ii31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7920" y="6450121"/>
            <a:ext cx="4930560" cy="3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gothic" charset="0"/>
                <a:cs typeface="msgothic" charset="0"/>
              </a:defRPr>
            </a:lvl9pPr>
          </a:lstStyle>
          <a:p>
            <a:r>
              <a:rPr lang="en-GB" altLang="en-US" sz="907">
                <a:latin typeface="Arial" panose="020B0604020202020204" pitchFamily="34" charset="0"/>
              </a:rPr>
              <a:t>© The Author 2011. Published by Oxford University Press on behalf of the British Society for Antimicrobial Chemotherapy. All rights reserved. For Permissions, please e-mail: journals.permissions@oup.com</a:t>
            </a:r>
          </a:p>
        </p:txBody>
      </p:sp>
    </p:spTree>
    <p:extLst>
      <p:ext uri="{BB962C8B-B14F-4D97-AF65-F5344CB8AC3E}">
        <p14:creationId xmlns:p14="http://schemas.microsoft.com/office/powerpoint/2010/main" val="6114998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Critical illness: Antimicrobials</a:t>
            </a: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Hydrophilic vs Lipophilic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08130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739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4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IV Agents for MRSA:</a:t>
            </a:r>
            <a:r>
              <a:rPr lang="en-US" sz="4000" dirty="0" smtClean="0"/>
              <a:t>[skin and soft tissue]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246195"/>
              </p:ext>
            </p:extLst>
          </p:nvPr>
        </p:nvGraphicFramePr>
        <p:xfrm>
          <a:off x="304800" y="1219200"/>
          <a:ext cx="8534400" cy="530352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133600"/>
                <a:gridCol w="2448026"/>
                <a:gridCol w="1819174"/>
                <a:gridCol w="2133600"/>
              </a:tblGrid>
              <a:tr h="393710">
                <a:tc>
                  <a:txBody>
                    <a:bodyPr/>
                    <a:lstStyle/>
                    <a:p>
                      <a:r>
                        <a:rPr lang="en-US" dirty="0" smtClean="0"/>
                        <a:t>Agent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 Adult</a:t>
                      </a:r>
                      <a:r>
                        <a:rPr lang="en-US" baseline="0" dirty="0" smtClean="0"/>
                        <a:t> Dose</a:t>
                      </a:r>
                    </a:p>
                    <a:p>
                      <a:r>
                        <a:rPr lang="en-US" baseline="0" dirty="0" smtClean="0"/>
                        <a:t>(70 kg person)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FDA approved</a:t>
                      </a:r>
                      <a:r>
                        <a:rPr lang="en-US" baseline="0" dirty="0" smtClean="0"/>
                        <a:t> 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 ($)</a:t>
                      </a:r>
                      <a:endParaRPr 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Lipoglycopeptide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Vancomycin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mg/kg q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16.50</a:t>
                      </a:r>
                      <a:endParaRPr 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Dalbavancin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1000mg,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x1,</a:t>
                      </a:r>
                    </a:p>
                    <a:p>
                      <a:r>
                        <a:rPr lang="en-US" dirty="0" smtClean="0"/>
                        <a:t>500mg 1 week later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2980.00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Oritavancin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2900.00</a:t>
                      </a:r>
                      <a:endParaRPr lang="en-US" sz="2400" b="1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Televancin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mg/kg q 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7-14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309.50</a:t>
                      </a:r>
                      <a:endParaRPr 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Oxazolidinone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 smtClean="0"/>
                        <a:t>Linezolid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 mg q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10-14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278.90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Tedizolid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200mg/day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235.00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Other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Ceftataroline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fosamil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 mg q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252.70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Daptomycin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4mg/kg q 24 </a:t>
                      </a:r>
                      <a:r>
                        <a:rPr lang="en-US" dirty="0" err="1" smtClean="0"/>
                        <a:t>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7-14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354.70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35240" y="6334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Medical Letter 1/5/2015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5690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err="1" smtClean="0"/>
              <a:t>Ceftaroline</a:t>
            </a:r>
            <a:r>
              <a:rPr lang="en-US" dirty="0" smtClean="0"/>
              <a:t>: Time Dependent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99521"/>
              </p:ext>
            </p:extLst>
          </p:nvPr>
        </p:nvGraphicFramePr>
        <p:xfrm>
          <a:off x="381000" y="1524000"/>
          <a:ext cx="8229600" cy="4582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71600"/>
                <a:gridCol w="1066800"/>
                <a:gridCol w="1676400"/>
                <a:gridCol w="2057400"/>
                <a:gridCol w="2057400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Bacteria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MIC</a:t>
                      </a:r>
                    </a:p>
                    <a:p>
                      <a:r>
                        <a:rPr lang="en-US" dirty="0" smtClean="0"/>
                        <a:t>[mg/L]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r>
                        <a:rPr lang="en-US" dirty="0" err="1" smtClean="0"/>
                        <a:t>fT</a:t>
                      </a:r>
                      <a:r>
                        <a:rPr lang="en-US" dirty="0" smtClean="0"/>
                        <a:t>&gt;MIC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Bacteriostatic 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1-log killing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2-log killing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Strep pneumonia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0.008-0.12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 </a:t>
                      </a:r>
                      <a:r>
                        <a:rPr lang="en-US" u="sng" dirty="0" smtClean="0"/>
                        <a:t>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r>
                        <a:rPr lang="en-US" u="sng" dirty="0" smtClean="0"/>
                        <a:t>+</a:t>
                      </a:r>
                      <a:r>
                        <a:rPr lang="en-US" u="none" baseline="0" dirty="0" smtClean="0"/>
                        <a:t> 9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 </a:t>
                      </a:r>
                      <a:r>
                        <a:rPr lang="en-US" u="sng" dirty="0" smtClean="0"/>
                        <a:t>+ </a:t>
                      </a:r>
                      <a:r>
                        <a:rPr lang="en-US" u="none" dirty="0" smtClean="0"/>
                        <a:t>10</a:t>
                      </a:r>
                      <a:endParaRPr lang="en-US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Staph aureus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0.12-1.0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</a:t>
                      </a:r>
                      <a:r>
                        <a:rPr lang="en-US" u="sng" dirty="0" smtClean="0"/>
                        <a:t>+</a:t>
                      </a:r>
                      <a:r>
                        <a:rPr lang="en-US" u="none" dirty="0" smtClean="0"/>
                        <a:t> 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 </a:t>
                      </a:r>
                      <a:r>
                        <a:rPr lang="en-US" u="sng" dirty="0" smtClean="0"/>
                        <a:t>+ 9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 </a:t>
                      </a:r>
                      <a:r>
                        <a:rPr lang="en-US" u="sng" dirty="0" smtClean="0"/>
                        <a:t>+ 13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Staph</a:t>
                      </a:r>
                      <a:r>
                        <a:rPr lang="en-US" baseline="0" dirty="0" smtClean="0"/>
                        <a:t> aureus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0.125-4.0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19.3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MSSA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0.12-1.0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26.8 </a:t>
                      </a:r>
                      <a:r>
                        <a:rPr lang="en-US" u="sng" dirty="0" smtClean="0"/>
                        <a:t>+ </a:t>
                      </a:r>
                      <a:r>
                        <a:rPr lang="en-US" u="none" dirty="0" smtClean="0"/>
                        <a:t>9.6 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30.9 </a:t>
                      </a:r>
                      <a:r>
                        <a:rPr lang="en-US" u="sng" dirty="0" smtClean="0"/>
                        <a:t>+ </a:t>
                      </a:r>
                      <a:r>
                        <a:rPr lang="en-US" u="none" dirty="0" smtClean="0"/>
                        <a:t>11.7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28.2 </a:t>
                      </a:r>
                      <a:r>
                        <a:rPr lang="en-US" u="sng" dirty="0" smtClean="0"/>
                        <a:t>+ </a:t>
                      </a:r>
                      <a:r>
                        <a:rPr lang="en-US" u="none" dirty="0" smtClean="0"/>
                        <a:t>6.2</a:t>
                      </a:r>
                      <a:endParaRPr lang="en-US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MRSA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0.25-2.0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22.4 </a:t>
                      </a:r>
                      <a:r>
                        <a:rPr lang="en-US" u="sng" dirty="0" smtClean="0"/>
                        <a:t>+ 8.9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24.8 </a:t>
                      </a:r>
                      <a:r>
                        <a:rPr lang="en-US" u="sng" dirty="0" smtClean="0"/>
                        <a:t>+</a:t>
                      </a:r>
                      <a:r>
                        <a:rPr lang="en-US" u="none" dirty="0" smtClean="0"/>
                        <a:t>6.8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27.4 </a:t>
                      </a:r>
                      <a:r>
                        <a:rPr lang="en-US" u="sng" dirty="0" smtClean="0"/>
                        <a:t>+ </a:t>
                      </a:r>
                      <a:r>
                        <a:rPr lang="en-US" u="none" dirty="0" smtClean="0"/>
                        <a:t>6.2</a:t>
                      </a:r>
                      <a:endParaRPr lang="en-US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Gram negative</a:t>
                      </a:r>
                      <a:r>
                        <a:rPr lang="en-US" baseline="0" dirty="0" smtClean="0"/>
                        <a:t> bacilli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1.0-2.0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28.9 </a:t>
                      </a:r>
                      <a:r>
                        <a:rPr lang="en-US" u="sng" dirty="0" smtClean="0"/>
                        <a:t>+</a:t>
                      </a:r>
                      <a:r>
                        <a:rPr lang="en-US" u="none" dirty="0" smtClean="0"/>
                        <a:t> 9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 </a:t>
                      </a:r>
                      <a:r>
                        <a:rPr lang="en-US" u="sng" dirty="0" smtClean="0"/>
                        <a:t>+ </a:t>
                      </a:r>
                      <a:r>
                        <a:rPr lang="en-US" u="none" dirty="0" smtClean="0"/>
                        <a:t>11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 </a:t>
                      </a:r>
                      <a:r>
                        <a:rPr lang="en-US" u="sng" dirty="0" smtClean="0"/>
                        <a:t>+ </a:t>
                      </a:r>
                      <a:r>
                        <a:rPr lang="en-US" i="1" u="sng" dirty="0" smtClean="0"/>
                        <a:t>3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6800" y="6172200"/>
            <a:ext cx="7644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Merker</a:t>
            </a:r>
            <a:r>
              <a:rPr lang="en-US" dirty="0" smtClean="0"/>
              <a:t> A et al. Expert </a:t>
            </a:r>
            <a:r>
              <a:rPr lang="en-US" dirty="0" err="1" smtClean="0"/>
              <a:t>Opin.Drug</a:t>
            </a:r>
            <a:r>
              <a:rPr lang="en-US" dirty="0" smtClean="0"/>
              <a:t> </a:t>
            </a:r>
            <a:r>
              <a:rPr lang="en-US" dirty="0" err="1" smtClean="0"/>
              <a:t>Metab</a:t>
            </a:r>
            <a:r>
              <a:rPr lang="en-US" dirty="0" smtClean="0"/>
              <a:t> </a:t>
            </a:r>
            <a:r>
              <a:rPr lang="en-US" dirty="0" err="1" smtClean="0"/>
              <a:t>Toxicol</a:t>
            </a:r>
            <a:r>
              <a:rPr lang="en-US" dirty="0" smtClean="0"/>
              <a:t> 2014; 10 (12): 1741-1750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8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Dalbavancin</a:t>
            </a:r>
            <a:r>
              <a:rPr lang="en-US" dirty="0" smtClean="0"/>
              <a:t> (</a:t>
            </a:r>
            <a:r>
              <a:rPr lang="en-US" dirty="0" err="1" smtClean="0"/>
              <a:t>Dalvance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Long-acting IV </a:t>
            </a:r>
            <a:r>
              <a:rPr lang="en-US" dirty="0" err="1" smtClean="0"/>
              <a:t>lipoglycopeptide</a:t>
            </a:r>
            <a:endParaRPr lang="en-US" dirty="0" smtClean="0"/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telavancin</a:t>
            </a:r>
            <a:endParaRPr lang="en-US" dirty="0" smtClean="0"/>
          </a:p>
          <a:p>
            <a:r>
              <a:rPr lang="en-US" dirty="0" smtClean="0"/>
              <a:t>High degree of protein binding (93%)</a:t>
            </a:r>
          </a:p>
          <a:p>
            <a:r>
              <a:rPr lang="en-US" dirty="0" smtClean="0"/>
              <a:t>Single IV dose of 1000 mg, serum concentrations remain above MIC for MRSA for 8 days.</a:t>
            </a:r>
          </a:p>
          <a:p>
            <a:r>
              <a:rPr lang="en-US" dirty="0" smtClean="0"/>
              <a:t>Terminal half-life 14 days</a:t>
            </a:r>
          </a:p>
          <a:p>
            <a:r>
              <a:rPr lang="en-US" dirty="0" smtClean="0"/>
              <a:t>No accumulation in normal renal function after 8 weeks (once/week)</a:t>
            </a:r>
          </a:p>
          <a:p>
            <a:r>
              <a:rPr lang="en-US" dirty="0" smtClean="0"/>
              <a:t>Clinical trials DISCOVER 1 and DISCOVER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9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Dalbavancin</a:t>
            </a:r>
            <a:r>
              <a:rPr lang="en-US" dirty="0" smtClean="0"/>
              <a:t>: Concentration over time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81200"/>
            <a:ext cx="6918963" cy="37519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6248400"/>
            <a:ext cx="3082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FDA Presentation 3/31/2014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2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Oritavancin</a:t>
            </a:r>
            <a:r>
              <a:rPr lang="en-US" dirty="0" smtClean="0"/>
              <a:t> (</a:t>
            </a:r>
            <a:r>
              <a:rPr lang="en-US" dirty="0" err="1" smtClean="0"/>
              <a:t>Orbactiv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acting </a:t>
            </a:r>
            <a:r>
              <a:rPr lang="en-US" dirty="0" err="1" smtClean="0"/>
              <a:t>lipoglycopeptide</a:t>
            </a:r>
            <a:endParaRPr lang="en-US" dirty="0" smtClean="0"/>
          </a:p>
          <a:p>
            <a:r>
              <a:rPr lang="en-US" dirty="0" smtClean="0"/>
              <a:t>Protein bound 85%</a:t>
            </a:r>
          </a:p>
          <a:p>
            <a:r>
              <a:rPr lang="en-US" dirty="0" smtClean="0"/>
              <a:t>Not metabolized</a:t>
            </a:r>
          </a:p>
          <a:p>
            <a:r>
              <a:rPr lang="en-US" dirty="0" smtClean="0"/>
              <a:t>Terminal half-life : 10 days</a:t>
            </a:r>
          </a:p>
          <a:p>
            <a:r>
              <a:rPr lang="en-US" dirty="0" smtClean="0"/>
              <a:t>Concentration dependent bactericidal activity</a:t>
            </a:r>
          </a:p>
          <a:p>
            <a:r>
              <a:rPr lang="en-US" dirty="0" smtClean="0"/>
              <a:t>SOLO 1 and SOLO2 registration trials (1200 mg once)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Plasma Concentration: </a:t>
            </a:r>
            <a:r>
              <a:rPr lang="en-US" dirty="0" err="1" smtClean="0"/>
              <a:t>Oritivancin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99" y="2212906"/>
            <a:ext cx="6966001" cy="38342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00200" y="6228325"/>
            <a:ext cx="7096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Bhavnani</a:t>
            </a:r>
            <a:r>
              <a:rPr lang="en-US" dirty="0" smtClean="0"/>
              <a:t> SM et al. Diagnostic </a:t>
            </a:r>
            <a:r>
              <a:rPr lang="en-US" dirty="0" err="1" smtClean="0"/>
              <a:t>Microbbiol</a:t>
            </a:r>
            <a:r>
              <a:rPr lang="en-US" dirty="0" smtClean="0"/>
              <a:t> Infect Dis 2004:50-95-102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pharmaceutical disclosures</a:t>
            </a:r>
          </a:p>
          <a:p>
            <a:r>
              <a:rPr lang="en-US" dirty="0" smtClean="0"/>
              <a:t>Drug dosing based on scientific literature some of which is non-FDA approved.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the </a:t>
            </a:r>
            <a:r>
              <a:rPr lang="en-US" dirty="0" err="1" smtClean="0"/>
              <a:t>Lipoglycopeptides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5248"/>
              </p:ext>
            </p:extLst>
          </p:nvPr>
        </p:nvGraphicFramePr>
        <p:xfrm>
          <a:off x="457200" y="1935163"/>
          <a:ext cx="8229600" cy="449072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Oritavancin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Dalbavancin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Televancin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Vancomycin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Peak concentration (mg/L)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Protein binding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10-50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1.08/L/kg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9.75-15.5</a:t>
                      </a:r>
                      <a:r>
                        <a:rPr lang="en-US" baseline="0" dirty="0" smtClean="0"/>
                        <a:t> 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 L/kg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0.4-</a:t>
                      </a:r>
                      <a:r>
                        <a:rPr lang="en-US" baseline="0" dirty="0" smtClean="0"/>
                        <a:t> 1 L/kg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Terminal half-life (</a:t>
                      </a:r>
                      <a:r>
                        <a:rPr lang="en-US" b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hrs</a:t>
                      </a:r>
                      <a:r>
                        <a:rPr lang="en-US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n-US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195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257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7.5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6-12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Renal excretion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&lt;5 in 14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&gt;80-90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Calculated AUC (</a:t>
                      </a:r>
                      <a:r>
                        <a:rPr lang="en-US" dirty="0" err="1" smtClean="0"/>
                        <a:t>mg;hr</a:t>
                      </a:r>
                      <a:r>
                        <a:rPr lang="en-US" dirty="0" smtClean="0"/>
                        <a:t>/L)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10,577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483588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Glusky</a:t>
            </a:r>
            <a:r>
              <a:rPr lang="en-US" dirty="0" smtClean="0"/>
              <a:t> et al. </a:t>
            </a:r>
            <a:r>
              <a:rPr lang="en-US" dirty="0" err="1" smtClean="0"/>
              <a:t>Pharmacoptherapy</a:t>
            </a:r>
            <a:r>
              <a:rPr lang="en-US" dirty="0" smtClean="0"/>
              <a:t> 2010; 30 (1): 80-94</a:t>
            </a:r>
          </a:p>
        </p:txBody>
      </p:sp>
    </p:spTree>
    <p:extLst>
      <p:ext uri="{BB962C8B-B14F-4D97-AF65-F5344CB8AC3E}">
        <p14:creationId xmlns:p14="http://schemas.microsoft.com/office/powerpoint/2010/main" val="8488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TEDIZOLID PHOSPHATE (</a:t>
            </a:r>
            <a:r>
              <a:rPr lang="en-US" dirty="0" err="1" smtClean="0"/>
              <a:t>Sivextro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 and Oral </a:t>
            </a:r>
            <a:r>
              <a:rPr lang="en-US" dirty="0" err="1" smtClean="0"/>
              <a:t>oxazolidinone</a:t>
            </a:r>
            <a:endParaRPr lang="en-US" dirty="0" smtClean="0"/>
          </a:p>
          <a:p>
            <a:pPr lvl="1"/>
            <a:r>
              <a:rPr lang="en-US" dirty="0" smtClean="0"/>
              <a:t>Similar to linezolid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max</a:t>
            </a:r>
            <a:r>
              <a:rPr lang="en-US" dirty="0" smtClean="0"/>
              <a:t> 2.5 </a:t>
            </a:r>
            <a:r>
              <a:rPr lang="en-US" dirty="0" err="1" smtClean="0"/>
              <a:t>hrs</a:t>
            </a:r>
            <a:r>
              <a:rPr lang="en-US" dirty="0" smtClean="0"/>
              <a:t> oral, 1 </a:t>
            </a:r>
            <a:r>
              <a:rPr lang="en-US" dirty="0" err="1" smtClean="0"/>
              <a:t>hr</a:t>
            </a:r>
            <a:r>
              <a:rPr lang="en-US" dirty="0" smtClean="0"/>
              <a:t> IV</a:t>
            </a:r>
          </a:p>
          <a:p>
            <a:r>
              <a:rPr lang="en-US" dirty="0" smtClean="0"/>
              <a:t>Terminal half life: 12 hours</a:t>
            </a:r>
          </a:p>
          <a:p>
            <a:r>
              <a:rPr lang="en-US" dirty="0" smtClean="0"/>
              <a:t>70-90% protein  bound</a:t>
            </a:r>
          </a:p>
          <a:p>
            <a:r>
              <a:rPr lang="en-US" dirty="0" smtClean="0"/>
              <a:t>Prodrug rapidly converted to </a:t>
            </a:r>
            <a:r>
              <a:rPr lang="en-US" dirty="0" err="1" smtClean="0"/>
              <a:t>tedizolid</a:t>
            </a:r>
            <a:endParaRPr lang="en-US" dirty="0" smtClean="0"/>
          </a:p>
          <a:p>
            <a:r>
              <a:rPr lang="en-US" dirty="0" smtClean="0"/>
              <a:t>ESTABLISH 1  and ESTABLISH 2  approval trials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Tedizolid</a:t>
            </a:r>
            <a:r>
              <a:rPr lang="en-US" dirty="0" smtClean="0"/>
              <a:t> PK-PD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981200"/>
            <a:ext cx="6324600" cy="41914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47800" y="6172690"/>
            <a:ext cx="5216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Lodise</a:t>
            </a:r>
            <a:r>
              <a:rPr lang="en-US" dirty="0" smtClean="0"/>
              <a:t> TP and </a:t>
            </a:r>
            <a:r>
              <a:rPr lang="en-US" dirty="0" err="1" smtClean="0"/>
              <a:t>Drusano</a:t>
            </a:r>
            <a:r>
              <a:rPr lang="en-US" dirty="0" smtClean="0"/>
              <a:t> GL. CID 2014-58 S28-34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Vancomycin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Large molecule</a:t>
            </a:r>
          </a:p>
          <a:p>
            <a:r>
              <a:rPr lang="en-US" dirty="0" smtClean="0"/>
              <a:t>Complex concentration-time profile</a:t>
            </a:r>
          </a:p>
          <a:p>
            <a:r>
              <a:rPr lang="en-US" dirty="0" smtClean="0"/>
              <a:t>Elimination via kidney’s correlates almost linearly with </a:t>
            </a:r>
            <a:r>
              <a:rPr lang="en-US" dirty="0" err="1" smtClean="0"/>
              <a:t>creatinine</a:t>
            </a:r>
            <a:r>
              <a:rPr lang="en-US" dirty="0" smtClean="0"/>
              <a:t> clearance</a:t>
            </a:r>
          </a:p>
          <a:p>
            <a:r>
              <a:rPr lang="en-US" dirty="0" smtClean="0"/>
              <a:t>Distributes throughout the body but poor tissue penetration</a:t>
            </a:r>
          </a:p>
          <a:p>
            <a:pPr lvl="1"/>
            <a:r>
              <a:rPr lang="en-US" dirty="0" err="1" smtClean="0"/>
              <a:t>Meninges</a:t>
            </a:r>
            <a:r>
              <a:rPr lang="en-US" dirty="0" smtClean="0"/>
              <a:t> (</a:t>
            </a:r>
            <a:r>
              <a:rPr lang="en-US" dirty="0" err="1" smtClean="0"/>
              <a:t>uninflamed</a:t>
            </a:r>
            <a:r>
              <a:rPr lang="en-US" dirty="0" smtClean="0"/>
              <a:t>)- 0-18% serum</a:t>
            </a:r>
          </a:p>
          <a:p>
            <a:pPr lvl="1"/>
            <a:r>
              <a:rPr lang="en-US" dirty="0" err="1" smtClean="0"/>
              <a:t>Meninges</a:t>
            </a:r>
            <a:r>
              <a:rPr lang="en-US" dirty="0" smtClean="0"/>
              <a:t> (inflamed)- 36-48%</a:t>
            </a:r>
          </a:p>
          <a:p>
            <a:pPr lvl="1"/>
            <a:r>
              <a:rPr lang="en-US" dirty="0" smtClean="0"/>
              <a:t>Lung- 41-51%</a:t>
            </a:r>
          </a:p>
          <a:p>
            <a:pPr lvl="1"/>
            <a:r>
              <a:rPr lang="en-US" dirty="0" smtClean="0"/>
              <a:t>Skin and soft tissue- 10-30%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Vancomycin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108 patients with S </a:t>
            </a:r>
            <a:r>
              <a:rPr lang="en-US" dirty="0" err="1" smtClean="0"/>
              <a:t>aureus</a:t>
            </a:r>
            <a:r>
              <a:rPr lang="en-US" dirty="0" smtClean="0"/>
              <a:t> lower respiratory tract infections</a:t>
            </a:r>
          </a:p>
          <a:p>
            <a:r>
              <a:rPr lang="en-US" dirty="0" smtClean="0"/>
              <a:t>No correlation with T&gt; MIC (100% in all patients)</a:t>
            </a:r>
          </a:p>
          <a:p>
            <a:r>
              <a:rPr lang="en-US" dirty="0" smtClean="0"/>
              <a:t>High association with clinical cure and AUC/MIC &gt;400</a:t>
            </a:r>
          </a:p>
          <a:p>
            <a:r>
              <a:rPr lang="en-US" dirty="0" smtClean="0"/>
              <a:t>High association with bacteriological cure and AUC/MIC &gt; 859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r>
              <a:rPr lang="en-US" dirty="0" err="1" smtClean="0"/>
              <a:t>Vancomycin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95400"/>
            <a:ext cx="6610350" cy="5139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 smtClean="0"/>
              <a:t>Vancomycin</a:t>
            </a:r>
            <a:r>
              <a:rPr lang="en-US" sz="4000" b="1" dirty="0" smtClean="0"/>
              <a:t> Dosing: Complicated Infection AUC/MIC&gt;400; </a:t>
            </a:r>
            <a:r>
              <a:rPr lang="en-US" sz="4000" b="1" dirty="0" err="1" smtClean="0"/>
              <a:t>C</a:t>
            </a:r>
            <a:r>
              <a:rPr lang="en-US" sz="4000" b="1" baseline="-25000" dirty="0" err="1" smtClean="0"/>
              <a:t>trough</a:t>
            </a:r>
            <a:r>
              <a:rPr lang="en-US" sz="4000" b="1" dirty="0" smtClean="0"/>
              <a:t> 15-20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7924800" cy="35712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 </a:t>
                      </a:r>
                      <a:r>
                        <a:rPr lang="en-US" dirty="0" err="1" smtClean="0"/>
                        <a:t>Cl</a:t>
                      </a:r>
                      <a:r>
                        <a:rPr lang="en-US" dirty="0" smtClean="0"/>
                        <a:t> ml/min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High-dose</a:t>
                      </a:r>
                      <a:r>
                        <a:rPr lang="en-US" baseline="0" dirty="0" smtClean="0"/>
                        <a:t> regimen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AUC/MIC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Wingdings"/>
                        <a:buChar char="Ø"/>
                      </a:pPr>
                      <a:r>
                        <a:rPr lang="en-US" sz="2400" b="1" dirty="0" smtClean="0"/>
                        <a:t>175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1250 mg q6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&lt;671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135-174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1000 mg q6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539-670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100-134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750 q6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520-690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85-99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750 mg q8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622-603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65-94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500 mg</a:t>
                      </a:r>
                      <a:r>
                        <a:rPr lang="en-US" sz="2400" b="1" baseline="0" dirty="0" smtClean="0"/>
                        <a:t> q6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542-690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45-64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500 mg q8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524-721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30-44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500 mg q12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492-685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5943600"/>
            <a:ext cx="5245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Brown D et al. </a:t>
            </a:r>
            <a:r>
              <a:rPr lang="en-US" dirty="0" err="1" smtClean="0"/>
              <a:t>Ther</a:t>
            </a:r>
            <a:r>
              <a:rPr lang="en-US" dirty="0" smtClean="0"/>
              <a:t> Drug </a:t>
            </a:r>
            <a:r>
              <a:rPr lang="en-US" dirty="0" err="1" smtClean="0"/>
              <a:t>Monit</a:t>
            </a:r>
            <a:r>
              <a:rPr lang="en-US" dirty="0" smtClean="0"/>
              <a:t> :2013; 35 (4); 443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05800" cy="1143000"/>
          </a:xfrm>
        </p:spPr>
        <p:txBody>
          <a:bodyPr/>
          <a:lstStyle/>
          <a:p>
            <a:r>
              <a:rPr lang="en-US" dirty="0" smtClean="0"/>
              <a:t>Probability of AUC/MIC &gt; 400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383632"/>
            <a:ext cx="6172200" cy="470825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447800" y="6231722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Pai</a:t>
            </a:r>
            <a:r>
              <a:rPr lang="en-US" dirty="0"/>
              <a:t> et al. </a:t>
            </a:r>
            <a:r>
              <a:rPr lang="en-US" dirty="0" err="1"/>
              <a:t>Adv</a:t>
            </a:r>
            <a:r>
              <a:rPr lang="en-US" dirty="0"/>
              <a:t> Drug Delivery Reviews 2014; 77:50-57</a:t>
            </a:r>
          </a:p>
        </p:txBody>
      </p:sp>
    </p:spTree>
    <p:extLst>
      <p:ext uri="{BB962C8B-B14F-4D97-AF65-F5344CB8AC3E}">
        <p14:creationId xmlns:p14="http://schemas.microsoft.com/office/powerpoint/2010/main" val="3328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Nephrotoxicity and AUC 0-24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981200"/>
            <a:ext cx="6836254" cy="4344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6800" y="6435349"/>
            <a:ext cx="554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Pai</a:t>
            </a:r>
            <a:r>
              <a:rPr lang="en-US" dirty="0" smtClean="0"/>
              <a:t> et al. </a:t>
            </a:r>
            <a:r>
              <a:rPr lang="en-US" dirty="0" err="1" smtClean="0"/>
              <a:t>Adv</a:t>
            </a:r>
            <a:r>
              <a:rPr lang="en-US" dirty="0" smtClean="0"/>
              <a:t> Drug Delivery Reviews 2014; 77:50-57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8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AUC/MIC and Critical Illness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057400"/>
            <a:ext cx="6475801" cy="4168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75195" y="6260068"/>
            <a:ext cx="4211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Blot S et al. Critical Care 2014, 18: R99</a:t>
            </a:r>
          </a:p>
        </p:txBody>
      </p:sp>
    </p:spTree>
    <p:extLst>
      <p:ext uri="{BB962C8B-B14F-4D97-AF65-F5344CB8AC3E}">
        <p14:creationId xmlns:p14="http://schemas.microsoft.com/office/powerpoint/2010/main" val="195614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762000"/>
          </a:xfrm>
        </p:spPr>
        <p:txBody>
          <a:bodyPr>
            <a:sp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3406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Recall the definition of </a:t>
            </a:r>
            <a:r>
              <a:rPr lang="en-US" sz="2800" dirty="0" err="1" smtClean="0"/>
              <a:t>pharmackokinetics</a:t>
            </a:r>
            <a:r>
              <a:rPr lang="en-US" sz="2800" dirty="0" smtClean="0"/>
              <a:t> and pharmacodynamics</a:t>
            </a:r>
          </a:p>
          <a:p>
            <a:r>
              <a:rPr lang="en-US" sz="2800" dirty="0" smtClean="0"/>
              <a:t>Compare and contrast gram positive therapeutic agents </a:t>
            </a:r>
            <a:r>
              <a:rPr lang="en-US" sz="2800" dirty="0" err="1" smtClean="0"/>
              <a:t>pK</a:t>
            </a:r>
            <a:r>
              <a:rPr lang="en-US" sz="2800" dirty="0" smtClean="0"/>
              <a:t>/</a:t>
            </a:r>
            <a:r>
              <a:rPr lang="en-US" sz="2800" dirty="0" err="1" smtClean="0"/>
              <a:t>pD</a:t>
            </a:r>
            <a:endParaRPr lang="en-US" sz="2800" dirty="0" smtClean="0"/>
          </a:p>
          <a:p>
            <a:r>
              <a:rPr lang="en-US" sz="2800" dirty="0" smtClean="0"/>
              <a:t>Recognize PK changes in critical illness</a:t>
            </a:r>
          </a:p>
          <a:p>
            <a:r>
              <a:rPr lang="en-US" sz="2800" dirty="0" smtClean="0"/>
              <a:t>Identify </a:t>
            </a:r>
            <a:r>
              <a:rPr lang="en-US" sz="2800" dirty="0"/>
              <a:t>what YOU will </a:t>
            </a:r>
            <a:r>
              <a:rPr lang="en-US" sz="2800" dirty="0" smtClean="0"/>
              <a:t>do to use these principles to improve antibiotic prescribing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Dosing in Critical Illness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67141"/>
            <a:ext cx="6372601" cy="43939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6400800"/>
            <a:ext cx="421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Blot S et al. Critical Care 2014, 18: R99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8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gram positive antimicrobial agents have dramatic differences in </a:t>
            </a:r>
            <a:r>
              <a:rPr lang="en-US" dirty="0" err="1" smtClean="0"/>
              <a:t>pK</a:t>
            </a:r>
            <a:r>
              <a:rPr lang="en-US" dirty="0" smtClean="0"/>
              <a:t>/</a:t>
            </a:r>
            <a:r>
              <a:rPr lang="en-US" dirty="0" err="1" smtClean="0"/>
              <a:t>pD</a:t>
            </a:r>
            <a:r>
              <a:rPr lang="en-US" dirty="0" smtClean="0"/>
              <a:t> parameters that change dosing intervals</a:t>
            </a:r>
          </a:p>
          <a:p>
            <a:r>
              <a:rPr lang="en-US" dirty="0" err="1" smtClean="0"/>
              <a:t>Vancomycin</a:t>
            </a:r>
            <a:r>
              <a:rPr lang="en-US" dirty="0" smtClean="0"/>
              <a:t> dosing and levels remain poorly understood</a:t>
            </a:r>
          </a:p>
          <a:p>
            <a:r>
              <a:rPr lang="en-US" dirty="0" smtClean="0"/>
              <a:t>Understanding </a:t>
            </a:r>
            <a:r>
              <a:rPr lang="en-US" dirty="0" err="1" smtClean="0"/>
              <a:t>pK</a:t>
            </a:r>
            <a:r>
              <a:rPr lang="en-US" dirty="0" smtClean="0"/>
              <a:t>/</a:t>
            </a:r>
            <a:r>
              <a:rPr lang="en-US" dirty="0" err="1" smtClean="0"/>
              <a:t>pD</a:t>
            </a:r>
            <a:r>
              <a:rPr lang="en-US" dirty="0" smtClean="0"/>
              <a:t> in critically ill patients alters loading dose and frequency is </a:t>
            </a:r>
            <a:r>
              <a:rPr lang="en-US" smtClean="0"/>
              <a:t>lipophilic antibiotics.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7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Antimicrobial Use</a:t>
            </a:r>
          </a:p>
        </p:txBody>
      </p:sp>
      <p:pic>
        <p:nvPicPr>
          <p:cNvPr id="304133" name="Picture 5" descr="bmm0328l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124200" y="2286000"/>
            <a:ext cx="3022600" cy="2873375"/>
          </a:xfrm>
        </p:spPr>
      </p:pic>
      <p:sp>
        <p:nvSpPr>
          <p:cNvPr id="304136" name="Rectangle 8"/>
          <p:cNvSpPr>
            <a:spLocks noChangeArrowheads="1"/>
          </p:cNvSpPr>
          <p:nvPr/>
        </p:nvSpPr>
        <p:spPr bwMode="auto">
          <a:xfrm>
            <a:off x="6096000" y="2057400"/>
            <a:ext cx="2853666" cy="1938992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 smtClean="0"/>
              <a:t>Clinical Benefit IF</a:t>
            </a:r>
            <a:r>
              <a:rPr lang="en-US" sz="2400" b="1" u="sng" strike="sngStrike" dirty="0" smtClean="0"/>
              <a:t>:</a:t>
            </a:r>
            <a:endParaRPr lang="en-US" sz="2400" b="1" u="sng" strike="sngStrike" dirty="0"/>
          </a:p>
          <a:p>
            <a:r>
              <a:rPr lang="en-US" sz="2400" dirty="0"/>
              <a:t>Infection is present.</a:t>
            </a:r>
          </a:p>
          <a:p>
            <a:r>
              <a:rPr lang="en-US" sz="2400" dirty="0"/>
              <a:t>Right Drug</a:t>
            </a:r>
          </a:p>
          <a:p>
            <a:r>
              <a:rPr lang="en-US" sz="2400" dirty="0"/>
              <a:t>Right dose</a:t>
            </a:r>
          </a:p>
          <a:p>
            <a:r>
              <a:rPr lang="en-US" sz="2400" dirty="0"/>
              <a:t>Right duration</a:t>
            </a:r>
          </a:p>
        </p:txBody>
      </p:sp>
      <p:sp>
        <p:nvSpPr>
          <p:cNvPr id="304137" name="Rectangle 9"/>
          <p:cNvSpPr>
            <a:spLocks noChangeArrowheads="1"/>
          </p:cNvSpPr>
          <p:nvPr/>
        </p:nvSpPr>
        <p:spPr bwMode="auto">
          <a:xfrm>
            <a:off x="124178" y="2268538"/>
            <a:ext cx="2768600" cy="3416320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Clinical Harm IF</a:t>
            </a:r>
            <a:r>
              <a:rPr lang="en-US" sz="2400" dirty="0"/>
              <a:t>:</a:t>
            </a:r>
          </a:p>
          <a:p>
            <a:r>
              <a:rPr lang="en-US" sz="2400" dirty="0"/>
              <a:t>Infection is NOT present.</a:t>
            </a:r>
          </a:p>
          <a:p>
            <a:r>
              <a:rPr lang="en-US" sz="2400" dirty="0"/>
              <a:t>Wrong Drug</a:t>
            </a:r>
          </a:p>
          <a:p>
            <a:r>
              <a:rPr lang="en-US" sz="2400" dirty="0"/>
              <a:t>Wrong dose</a:t>
            </a:r>
          </a:p>
          <a:p>
            <a:r>
              <a:rPr lang="en-US" sz="2400" dirty="0"/>
              <a:t>Too long duration</a:t>
            </a:r>
          </a:p>
          <a:p>
            <a:r>
              <a:rPr lang="en-US" sz="2400" dirty="0"/>
              <a:t>Adverse drug events</a:t>
            </a:r>
          </a:p>
          <a:p>
            <a:r>
              <a:rPr lang="en-US" sz="2400" dirty="0"/>
              <a:t>Resistance</a:t>
            </a:r>
          </a:p>
        </p:txBody>
      </p:sp>
      <p:sp>
        <p:nvSpPr>
          <p:cNvPr id="304138" name="AutoShape 10"/>
          <p:cNvSpPr>
            <a:spLocks noChangeArrowheads="1"/>
          </p:cNvSpPr>
          <p:nvPr/>
        </p:nvSpPr>
        <p:spPr bwMode="auto">
          <a:xfrm rot="37284727">
            <a:off x="4880946" y="3225713"/>
            <a:ext cx="255587" cy="4646788"/>
          </a:xfrm>
          <a:prstGeom prst="bevel">
            <a:avLst>
              <a:gd name="adj" fmla="val 12500"/>
            </a:avLst>
          </a:prstGeom>
          <a:solidFill>
            <a:schemeClr val="accent3">
              <a:lumMod val="40000"/>
              <a:lumOff val="60000"/>
            </a:schemeClr>
          </a:solidFill>
          <a:ln w="12699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4140" name="Oval 12"/>
          <p:cNvSpPr>
            <a:spLocks noChangeArrowheads="1"/>
          </p:cNvSpPr>
          <p:nvPr/>
        </p:nvSpPr>
        <p:spPr bwMode="auto">
          <a:xfrm>
            <a:off x="4658078" y="5741988"/>
            <a:ext cx="81280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Reminder:</a:t>
            </a:r>
            <a:br>
              <a:rPr lang="en-US" dirty="0" smtClean="0"/>
            </a:br>
            <a:r>
              <a:rPr lang="en-US" dirty="0" smtClean="0"/>
              <a:t>Pharmacokinetics (PK)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Absorption, distribution, metabolism, and elimination of the drug</a:t>
            </a:r>
          </a:p>
          <a:p>
            <a:r>
              <a:rPr lang="en-US" dirty="0" smtClean="0"/>
              <a:t>Relationship between the dose and concentrations observed in the body</a:t>
            </a:r>
          </a:p>
          <a:p>
            <a:r>
              <a:rPr lang="en-US" dirty="0" smtClean="0"/>
              <a:t>PK parameters determine concentration-time course</a:t>
            </a:r>
          </a:p>
          <a:p>
            <a:r>
              <a:rPr lang="en-US" dirty="0" smtClean="0"/>
              <a:t>Critical Values</a:t>
            </a:r>
          </a:p>
          <a:p>
            <a:pPr lvl="1"/>
            <a:r>
              <a:rPr lang="en-US" dirty="0" smtClean="0"/>
              <a:t>C Max = Peak /Max concentration</a:t>
            </a:r>
          </a:p>
          <a:p>
            <a:pPr lvl="1"/>
            <a:r>
              <a:rPr lang="en-US" dirty="0" smtClean="0"/>
              <a:t>AUC= Area Under the serum-concentration-time curve</a:t>
            </a:r>
          </a:p>
          <a:p>
            <a:pPr lvl="1"/>
            <a:r>
              <a:rPr lang="en-US" dirty="0" smtClean="0"/>
              <a:t>C Min= trough concentration</a:t>
            </a:r>
          </a:p>
          <a:p>
            <a:pPr lvl="1"/>
            <a:r>
              <a:rPr lang="en-US" dirty="0" smtClean="0"/>
              <a:t>T1/2=half life</a:t>
            </a:r>
          </a:p>
          <a:p>
            <a:pPr lvl="1"/>
            <a:r>
              <a:rPr lang="en-US" dirty="0" smtClean="0"/>
              <a:t>Tissue penetration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8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Reminder:</a:t>
            </a:r>
            <a:br>
              <a:rPr lang="en-US" dirty="0" smtClean="0"/>
            </a:br>
            <a:r>
              <a:rPr lang="en-US" dirty="0" smtClean="0"/>
              <a:t>Pharmacodynamics (PD)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Relationship between the antimicrobial concentration and the observed effect on the target pathogen in the body</a:t>
            </a:r>
          </a:p>
          <a:p>
            <a:r>
              <a:rPr lang="en-US" sz="3600" dirty="0" smtClean="0"/>
              <a:t>MIC, duration of bactericidal effects, post antibiotic effects (PAE), rate of killing, and rate of development of resistance. </a:t>
            </a:r>
          </a:p>
          <a:p>
            <a:endParaRPr lang="en-US" sz="36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Cumulative % of time that free drug exceeds the MIC 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f</a:t>
            </a:r>
            <a:r>
              <a:rPr lang="en-US" sz="3600" dirty="0" err="1" smtClean="0"/>
              <a:t>T</a:t>
            </a:r>
            <a:r>
              <a:rPr lang="en-US" sz="3600" dirty="0" smtClean="0"/>
              <a:t> </a:t>
            </a:r>
            <a:r>
              <a:rPr lang="en-US" sz="3600" baseline="-25000" dirty="0" smtClean="0"/>
              <a:t>&gt;MIC</a:t>
            </a:r>
          </a:p>
          <a:p>
            <a:pPr lvl="1"/>
            <a:r>
              <a:rPr lang="en-US" sz="3200" dirty="0" smtClean="0"/>
              <a:t>Concentration above MIC does not kill more but MAY suppress resistance</a:t>
            </a:r>
          </a:p>
          <a:p>
            <a:r>
              <a:rPr lang="en-US" sz="3400" dirty="0" smtClean="0"/>
              <a:t>Example: Beta lactams, </a:t>
            </a:r>
            <a:r>
              <a:rPr lang="en-US" sz="3400" dirty="0" err="1" smtClean="0"/>
              <a:t>cephalosporins</a:t>
            </a:r>
            <a:endParaRPr lang="en-US" sz="3400" dirty="0" smtClean="0"/>
          </a:p>
          <a:p>
            <a:pPr lvl="1"/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3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Concentration-dependent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Peak concentration in the dosing interval divided by the MIC  (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max</a:t>
            </a:r>
            <a:r>
              <a:rPr lang="en-US" dirty="0" smtClean="0"/>
              <a:t>/MIC)</a:t>
            </a:r>
          </a:p>
          <a:p>
            <a:r>
              <a:rPr lang="en-US" dirty="0" smtClean="0"/>
              <a:t>Aminoglycosides and </a:t>
            </a:r>
            <a:r>
              <a:rPr lang="en-US" dirty="0" err="1" smtClean="0"/>
              <a:t>daptomycin</a:t>
            </a:r>
            <a:r>
              <a:rPr lang="en-US" dirty="0" smtClean="0"/>
              <a:t> examples</a:t>
            </a:r>
          </a:p>
          <a:p>
            <a:r>
              <a:rPr lang="en-US" dirty="0" smtClean="0"/>
              <a:t>Usual target for C max/ MIC that exceeds 8-10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Concentration-dependent with time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Antimicrobial effect is defined by AUC of free drug over 24 hr  divided by the MIC</a:t>
            </a:r>
          </a:p>
          <a:p>
            <a:r>
              <a:rPr lang="en-US" sz="3200" dirty="0" smtClean="0"/>
              <a:t>= AUC 0-24/MIC</a:t>
            </a:r>
          </a:p>
          <a:p>
            <a:r>
              <a:rPr lang="en-US" sz="3200" dirty="0" smtClean="0"/>
              <a:t>Example: </a:t>
            </a:r>
            <a:r>
              <a:rPr lang="en-US" sz="3200" dirty="0" err="1" smtClean="0"/>
              <a:t>Fluroquinolones</a:t>
            </a:r>
            <a:r>
              <a:rPr lang="en-US" sz="3200" dirty="0" smtClean="0"/>
              <a:t>, </a:t>
            </a:r>
            <a:r>
              <a:rPr lang="en-US" sz="3200" dirty="0" err="1" smtClean="0"/>
              <a:t>daptomycin</a:t>
            </a:r>
            <a:r>
              <a:rPr lang="en-US" sz="3200" dirty="0" smtClean="0"/>
              <a:t>, </a:t>
            </a:r>
            <a:r>
              <a:rPr lang="en-US" sz="3200" dirty="0" err="1" smtClean="0"/>
              <a:t>tigecycline</a:t>
            </a:r>
            <a:r>
              <a:rPr lang="en-US" sz="3200" dirty="0" smtClean="0"/>
              <a:t>, linezolid, </a:t>
            </a:r>
            <a:r>
              <a:rPr lang="en-US" sz="3200" dirty="0" err="1" smtClean="0"/>
              <a:t>glycopeptides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1035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3609</TotalTime>
  <Words>1154</Words>
  <Application>Microsoft Office PowerPoint</Application>
  <PresentationFormat>On-screen Show (4:3)</PresentationFormat>
  <Paragraphs>293</Paragraphs>
  <Slides>31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Constantia</vt:lpstr>
      <vt:lpstr>msgothic</vt:lpstr>
      <vt:lpstr>Wingdings</vt:lpstr>
      <vt:lpstr>Wingdings 2</vt:lpstr>
      <vt:lpstr>Flow</vt:lpstr>
      <vt:lpstr>Agents for the Treatment of MRSA: Pharmakokinetics &amp;Pharmacodynamics</vt:lpstr>
      <vt:lpstr>Disclosures</vt:lpstr>
      <vt:lpstr>Objectives</vt:lpstr>
      <vt:lpstr>Antimicrobial Use</vt:lpstr>
      <vt:lpstr>Reminder: Pharmacokinetics (PK)</vt:lpstr>
      <vt:lpstr>Reminder: Pharmacodynamics (PD)</vt:lpstr>
      <vt:lpstr>Time-Dependent</vt:lpstr>
      <vt:lpstr>Concentration-dependent</vt:lpstr>
      <vt:lpstr>Concentration-dependent with time dependence</vt:lpstr>
      <vt:lpstr>PK/PD Indices</vt:lpstr>
      <vt:lpstr>Goals Based on pK/pD</vt:lpstr>
      <vt:lpstr>PowerPoint Presentation</vt:lpstr>
      <vt:lpstr>Critical illness: Antimicrobials Hydrophilic vs Lipophilic</vt:lpstr>
      <vt:lpstr>IV Agents for MRSA:[skin and soft tissue]</vt:lpstr>
      <vt:lpstr>Ceftaroline: Time Dependent</vt:lpstr>
      <vt:lpstr>Dalbavancin (Dalvance)</vt:lpstr>
      <vt:lpstr>Dalbavancin: Concentration over time</vt:lpstr>
      <vt:lpstr>Oritavancin (Orbactiv)</vt:lpstr>
      <vt:lpstr>Plasma Concentration: Oritivancin</vt:lpstr>
      <vt:lpstr>Comparison of the Lipoglycopeptides</vt:lpstr>
      <vt:lpstr>TEDIZOLID PHOSPHATE (Sivextro)</vt:lpstr>
      <vt:lpstr>Tedizolid PK-PD</vt:lpstr>
      <vt:lpstr>Vancomycin</vt:lpstr>
      <vt:lpstr>Vancomycin</vt:lpstr>
      <vt:lpstr>Vancomycin</vt:lpstr>
      <vt:lpstr>Vancomycin Dosing: Complicated Infection AUC/MIC&gt;400; Ctrough 15-20</vt:lpstr>
      <vt:lpstr>Probability of AUC/MIC &gt; 400</vt:lpstr>
      <vt:lpstr>Nephrotoxicity and AUC 0-24</vt:lpstr>
      <vt:lpstr>AUC/MIC and Critical Illness</vt:lpstr>
      <vt:lpstr>Dosing in Critical Illness</vt:lpstr>
      <vt:lpstr>Conclusions</vt:lpstr>
    </vt:vector>
  </TitlesOfParts>
  <Company>Johns Hopkins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Preventing Post-operative Infection</dc:title>
  <dc:creator>Pamela Lipsett</dc:creator>
  <cp:lastModifiedBy>Pamela Lipsett</cp:lastModifiedBy>
  <cp:revision>165</cp:revision>
  <dcterms:created xsi:type="dcterms:W3CDTF">2006-07-12T08:21:38Z</dcterms:created>
  <dcterms:modified xsi:type="dcterms:W3CDTF">2015-04-16T13:09:40Z</dcterms:modified>
</cp:coreProperties>
</file>