
<file path=[Content_Types].xml><?xml version="1.0" encoding="utf-8"?>
<Types xmlns="http://schemas.openxmlformats.org/package/2006/content-types">
  <Override PartName="/ppt/notesSlides/notesSlide4.xml" ContentType="application/vnd.openxmlformats-officedocument.presentationml.notesSlide+xml"/>
  <Override PartName="/ppt/slideLayouts/slideLayout15.xml" ContentType="application/vnd.openxmlformats-officedocument.presentationml.slideLayout+xml"/>
  <Override PartName="/ppt/slides/slide9.xml" ContentType="application/vnd.openxmlformats-officedocument.presentationml.slide+xml"/>
  <Override PartName="/ppt/charts/colors1.xml" ContentType="application/vnd.ms-office.chartcolorstyl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16.xml" ContentType="application/vnd.openxmlformats-officedocument.presentationml.notes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.xml" ContentType="application/vnd.openxmlformats-officedocument.presentationml.slideLayout+xml"/>
  <Override PartName="/ppt/notesSlides/notesSlide12.xml" ContentType="application/vnd.openxmlformats-officedocument.presentationml.notes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Default Extension="xml" ContentType="application/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notesSlides/notesSlide5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s/slide6.xml" ContentType="application/vnd.openxmlformats-officedocument.presentationml.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s/slide2.xml" ContentType="application/vnd.openxmlformats-officedocument.presentationml.slide+xml"/>
  <Override PartName="/ppt/charts/style1.xml" ContentType="application/vnd.ms-office.chartstyle+xml"/>
  <Default Extension="png" ContentType="image/png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7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slideLayouts/slideLayout14.xml" ContentType="application/vnd.openxmlformats-officedocument.presentationml.slideLayout+xml"/>
  <Override PartName="/ppt/slides/slide8.xml" ContentType="application/vnd.openxmlformats-officedocument.presentationml.slide+xml"/>
  <Override PartName="/ppt/notesSlides/notesSlide10.xml" ContentType="application/vnd.openxmlformats-officedocument.presentationml.notes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96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80" r:id="rId4"/>
    <p:sldId id="286" r:id="rId5"/>
    <p:sldId id="284" r:id="rId6"/>
    <p:sldId id="275" r:id="rId7"/>
    <p:sldId id="279" r:id="rId8"/>
    <p:sldId id="281" r:id="rId9"/>
    <p:sldId id="262" r:id="rId10"/>
    <p:sldId id="264" r:id="rId11"/>
    <p:sldId id="266" r:id="rId12"/>
    <p:sldId id="273" r:id="rId13"/>
    <p:sldId id="269" r:id="rId14"/>
    <p:sldId id="270" r:id="rId15"/>
    <p:sldId id="283" r:id="rId16"/>
    <p:sldId id="282" r:id="rId17"/>
    <p:sldId id="271" r:id="rId1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/>
    </p:ext>
    <p:ext uri="{2D200454-40CA-4A62-9FC3-DE9A4176ACB9}">
      <p15:notesGuideLst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  <p:ext uri="{FD5EFAAD-0ECE-453E-9831-46B23BE46B34}">
      <p15:chartTrackingRefBased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7557" autoAdjust="0"/>
    <p:restoredTop sz="78456" autoAdjust="0"/>
  </p:normalViewPr>
  <p:slideViewPr>
    <p:cSldViewPr snapToGrid="0">
      <p:cViewPr varScale="1">
        <p:scale>
          <a:sx n="129" d="100"/>
          <a:sy n="129" d="100"/>
        </p:scale>
        <p:origin x="-496" y="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rthur%20Celestin\Documents\General%20Surgery%20BIDMC\Cook%20Research\STOP-IT\All%20Data%20Together%20DOOR%20study_RADAR%20Data.xlsx" TargetMode="External"/><Relationship Id="rId2" Type="http://schemas.microsoft.com/office/2011/relationships/chartStyle" Target="style1.xml"/><Relationship Id="rId3" Type="http://schemas.microsoft.com/office/2011/relationships/chartColorStyle" Target="colors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Categories!$L$1</c:f>
              <c:strCache>
                <c:ptCount val="1"/>
                <c:pt idx="0">
                  <c:v>% Short Duration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Categories!$K$2:$K$6</c:f>
              <c:numCache>
                <c:formatCode>General</c:formatCode>
                <c:ptCount val="5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</c:numCache>
            </c:numRef>
          </c:cat>
          <c:val>
            <c:numRef>
              <c:f>Categories!$L$2:$L$6</c:f>
              <c:numCache>
                <c:formatCode>General</c:formatCode>
                <c:ptCount val="5"/>
                <c:pt idx="0">
                  <c:v>72.0</c:v>
                </c:pt>
                <c:pt idx="1">
                  <c:v>6.6</c:v>
                </c:pt>
                <c:pt idx="2">
                  <c:v>4.7</c:v>
                </c:pt>
                <c:pt idx="3">
                  <c:v>15.6</c:v>
                </c:pt>
                <c:pt idx="4">
                  <c:v>1.2</c:v>
                </c:pt>
              </c:numCache>
            </c:numRef>
          </c:val>
        </c:ser>
        <c:ser>
          <c:idx val="1"/>
          <c:order val="1"/>
          <c:tx>
            <c:strRef>
              <c:f>Categories!$M$1</c:f>
              <c:strCache>
                <c:ptCount val="1"/>
                <c:pt idx="0">
                  <c:v>% Traditional Duration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Categories!$K$2:$K$6</c:f>
              <c:numCache>
                <c:formatCode>General</c:formatCode>
                <c:ptCount val="5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</c:numCache>
            </c:numRef>
          </c:cat>
          <c:val>
            <c:numRef>
              <c:f>Categories!$M$2:$M$6</c:f>
              <c:numCache>
                <c:formatCode>General</c:formatCode>
                <c:ptCount val="5"/>
                <c:pt idx="0">
                  <c:v>73.1</c:v>
                </c:pt>
                <c:pt idx="1">
                  <c:v>4.6</c:v>
                </c:pt>
                <c:pt idx="2">
                  <c:v>8.1</c:v>
                </c:pt>
                <c:pt idx="3">
                  <c:v>13.5</c:v>
                </c:pt>
                <c:pt idx="4">
                  <c:v>0.8</c:v>
                </c:pt>
              </c:numCache>
            </c:numRef>
          </c:val>
        </c:ser>
        <c:dLbls/>
        <c:gapWidth val="219"/>
        <c:overlap val="-27"/>
        <c:axId val="191893992"/>
        <c:axId val="191891064"/>
      </c:barChart>
      <c:catAx>
        <c:axId val="19189399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891064"/>
        <c:crosses val="autoZero"/>
        <c:auto val="1"/>
        <c:lblAlgn val="ctr"/>
        <c:lblOffset val="100"/>
      </c:catAx>
      <c:valAx>
        <c:axId val="19189106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893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548CF8-7307-4D3C-8F3F-0C84D480CFC0}" type="datetimeFigureOut">
              <a:rPr lang="es-MX" smtClean="0"/>
              <a:pPr/>
              <a:t>10/21/16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1.	Luyt C-E, Bréchot N, Trouillet J-L, Chastre J. Antibiotic stewardship in the intensive care unit. Critical Care. 2014;18(5):480. doi:10.1186/s13054-014-0480-6.</a:t>
            </a:r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B11801-6F70-4F87-8E70-EF6FA229AAFD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6459633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204C42-CEFA-46A2-B1FD-61532E1B885B}" type="datetimeFigureOut">
              <a:rPr lang="es-MX" smtClean="0"/>
              <a:pPr/>
              <a:t>10/21/16</a:t>
            </a:fld>
            <a:endParaRPr lang="es-MX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1.	Luyt C-E, Bréchot N, Trouillet J-L, Chastre J. Antibiotic stewardship in the intensive care unit. Critical Care. 2014;18(5):480. doi:10.1186/s13054-014-0480-6.</a:t>
            </a:r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ABFA5D-9810-4EB1-9098-2799F2FB4E60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824741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It’ a </a:t>
            </a:r>
            <a:r>
              <a:rPr lang="en-US" sz="2800" dirty="0" err="1" smtClean="0"/>
              <a:t>priviledge</a:t>
            </a:r>
            <a:r>
              <a:rPr lang="en-US" sz="2800" baseline="0" dirty="0" smtClean="0"/>
              <a:t> to present our work here at </a:t>
            </a:r>
            <a:r>
              <a:rPr lang="en-US" sz="2800" baseline="0" dirty="0" err="1" smtClean="0"/>
              <a:t>SiS</a:t>
            </a:r>
            <a:r>
              <a:rPr lang="en-US" sz="2800" baseline="0" dirty="0" smtClean="0"/>
              <a:t> regarding a new approach for analysis of STOP-IT Outcomes. I have no disclosures. 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1.	Luyt C-E, Bréchot N, Trouillet J-L, Chastre J. Antibiotic stewardship in the intensive care unit. Critical Care. 2014;18(5):480. doi:10.1186/s13054-014-0480-6.</a:t>
            </a:r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ABFA5D-9810-4EB1-9098-2799F2FB4E60}" type="slidenum">
              <a:rPr lang="es-MX" smtClean="0"/>
              <a:pPr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625934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/>
              <a:t>You can see that most patients fall into the “1” ranking</a:t>
            </a:r>
            <a:r>
              <a:rPr lang="en-US" sz="2400" baseline="0" dirty="0" smtClean="0"/>
              <a:t> which represents patients who did not develop adverse affects. And, CONSISTENT with our known STOP-IT trial results, OVERALL CLINICAL OUTCOMES FOR ALL 5 categories WERE SIMILAR FOR BOTH GROUPS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1.	Luyt C-E, Bréchot N, Trouillet J-L, Chastre J. Antibiotic stewardship in the intensive care unit. Critical Care. 2014;18(5):480. doi:10.1186/s13054-014-0480-6.</a:t>
            </a:r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ABFA5D-9810-4EB1-9098-2799F2FB4E60}" type="slidenum">
              <a:rPr lang="es-MX" smtClean="0"/>
              <a:pPr/>
              <a:t>11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178872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Given that as Dr. Sawyer mentioned, it can be difficult recruit</a:t>
            </a:r>
            <a:r>
              <a:rPr lang="en-US" baseline="0" dirty="0" smtClean="0"/>
              <a:t> sufficient patients in these trials, and to evaluate the efficacy of this method, we took the 1</a:t>
            </a:r>
            <a:r>
              <a:rPr lang="en-US" baseline="30000" dirty="0" smtClean="0"/>
              <a:t>st</a:t>
            </a:r>
            <a:r>
              <a:rPr lang="en-US" baseline="0" dirty="0" smtClean="0"/>
              <a:t> 150 patients enrolled in the STOP-IT trial and analyzed them using DOOR/RADAR. Very close to results after 500 patients.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1.	Luyt C-E, Bréchot N, Trouillet J-L, Chastre J. Antibiotic stewardship in the intensive care unit. Critical Care. 2014;18(5):480. doi:10.1186/s13054-014-0480-6.</a:t>
            </a:r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ABFA5D-9810-4EB1-9098-2799F2FB4E60}" type="slidenum">
              <a:rPr lang="es-MX" smtClean="0"/>
              <a:pPr/>
              <a:t>12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704854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1.	Luyt C-E, Bréchot N, Trouillet J-L, Chastre J. Antibiotic stewardship in the intensive care unit. Critical Care. 2014;18(5):480. doi:10.1186/s13054-014-0480-6.</a:t>
            </a:r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ABFA5D-9810-4EB1-9098-2799F2FB4E60}" type="slidenum">
              <a:rPr lang="es-MX" smtClean="0"/>
              <a:pPr/>
              <a:t>13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992380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/>
              <a:t>DOOR/RADAR analysis can be successfully and is a desirable method to apply to antibiotic trials</a:t>
            </a:r>
          </a:p>
          <a:p>
            <a:r>
              <a:rPr lang="en-US" sz="2000" dirty="0" smtClean="0"/>
              <a:t>Use of this novel methodology not only allows significantly smaller sample sizes but can also provide improved clinical granularity in future trials testing new treatments of surgical infections</a:t>
            </a:r>
          </a:p>
          <a:p>
            <a:r>
              <a:rPr lang="en-US" sz="2000" dirty="0" smtClean="0"/>
              <a:t>We proposed a new ranking system to define the</a:t>
            </a:r>
            <a:r>
              <a:rPr lang="en-US" sz="2000" baseline="0" dirty="0" smtClean="0"/>
              <a:t> desirability of overall clinical outcomes in surgical infection treatment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1.	Luyt C-E, Bréchot N, Trouillet J-L, Chastre J. Antibiotic stewardship in the intensive care unit. Critical Care. 2014;18(5):480. doi:10.1186/s13054-014-0480-6.</a:t>
            </a:r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ABFA5D-9810-4EB1-9098-2799F2FB4E60}" type="slidenum">
              <a:rPr lang="es-MX" smtClean="0"/>
              <a:pPr/>
              <a:t>14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882369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1.	Luyt C-E, Bréchot N, Trouillet J-L, Chastre J. Antibiotic stewardship in the intensive care unit. Critical Care. 2014;18(5):480. doi:10.1186/s13054-014-0480-6.</a:t>
            </a:r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ABFA5D-9810-4EB1-9098-2799F2FB4E60}" type="slidenum">
              <a:rPr lang="es-MX" smtClean="0"/>
              <a:pPr/>
              <a:t>15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081452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/>
              <a:t>I’d like to acknowledge the following</a:t>
            </a:r>
            <a:r>
              <a:rPr lang="en-US" sz="2000" baseline="0" dirty="0" smtClean="0"/>
              <a:t> people who have helped with this project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1.	Luyt C-E, Bréchot N, Trouillet J-L, Chastre J. Antibiotic stewardship in the intensive care unit. Critical Care. 2014;18(5):480. doi:10.1186/s13054-014-0480-6.</a:t>
            </a:r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ABFA5D-9810-4EB1-9098-2799F2FB4E60}" type="slidenum">
              <a:rPr lang="es-MX" smtClean="0"/>
              <a:pPr/>
              <a:t>16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247936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/>
              <a:t>These are my reference</a:t>
            </a:r>
            <a:r>
              <a:rPr lang="en-US" sz="2400" baseline="0" dirty="0" smtClean="0"/>
              <a:t>. Thank you for your time. 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1.	Luyt C-E, Bréchot N, Trouillet J-L, Chastre J. Antibiotic stewardship in the intensive care unit. Critical Care. 2014;18(5):480. doi:10.1186/s13054-014-0480-6.</a:t>
            </a:r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ABFA5D-9810-4EB1-9098-2799F2FB4E60}" type="slidenum">
              <a:rPr lang="es-MX" smtClean="0"/>
              <a:pPr/>
              <a:t>17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111227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need for optimization of antibiotic u­se has been documented (1,2). Designing clinical trials that effectively evaluate new approaches of antibiotic use can be difficult due to inadequate sample sizes and inherent bias of non-inferiority trials. Clinicians may not be willing to take such a risk associated with a new strategy of less antimicrobial use based on that data (3). Moreover, what constitutes a “better” overall clinical outcome in one patient vs another in intra-abdominal surgical infection is unclear and lacks standardization, making endpoints difficult to define in those antibiotic trials. </a:t>
            </a:r>
            <a:endParaRPr lang="es-MX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ABFA5D-9810-4EB1-9098-2799F2FB4E60}" type="slidenum">
              <a:rPr lang="es-MX" smtClean="0"/>
              <a:pPr/>
              <a:t>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1.	Luyt C-E, Bréchot N, Trouillet J-L, Chastre J. Antibiotic stewardship in the intensive care unit. Critical Care. 2014;18(5):480. doi:10.1186/s13054-014-0480-6.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398872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/>
              <a:t>Recently, a</a:t>
            </a:r>
            <a:r>
              <a:rPr lang="en-US" sz="2000" baseline="0" dirty="0" smtClean="0"/>
              <a:t> statistical approach to analyze antibiotic trials has been suggested, known as DOOR/RADAR.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1.	Luyt C-E, Bréchot N, Trouillet J-L, Chastre J. Antibiotic stewardship in the intensive care unit. Critical Care. 2014;18(5):480. doi:10.1186/s13054-014-0480-6.</a:t>
            </a:r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ABFA5D-9810-4EB1-9098-2799F2FB4E60}" type="slidenum">
              <a:rPr lang="es-MX" smtClean="0"/>
              <a:pPr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136216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/>
              <a:t>Simplistic example of what we mean by clinical outcome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1.	Luyt C-E, Bréchot N, Trouillet J-L, Chastre J. Antibiotic stewardship in the intensive care unit. Critical Care. 2014;18(5):480. doi:10.1186/s13054-014-0480-6.</a:t>
            </a:r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ABFA5D-9810-4EB1-9098-2799F2FB4E60}" type="slidenum">
              <a:rPr lang="es-MX" smtClean="0"/>
              <a:pPr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497566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baseline="0" dirty="0" smtClean="0"/>
              <a:t>Here you see only 12 patients in each group for the sake of illustration. </a:t>
            </a:r>
          </a:p>
          <a:p>
            <a:r>
              <a:rPr lang="en-US" sz="2000" baseline="0" dirty="0" smtClean="0"/>
              <a:t>Two groups, each row represents a patient. Overall clinical outcome. DOOR ranking. 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1.	Luyt C-E, Bréchot N, Trouillet J-L, Chastre J. Antibiotic stewardship in the intensive care unit. Critical Care. 2014;18(5):480. doi:10.1186/s13054-014-0480-6.</a:t>
            </a:r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ABFA5D-9810-4EB1-9098-2799F2FB4E60}" type="slidenum">
              <a:rPr lang="es-MX" smtClean="0"/>
              <a:pPr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325360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/>
              <a:t>What happened when two patients had the same clinical outcome? We “break the</a:t>
            </a:r>
            <a:r>
              <a:rPr lang="en-US" sz="2400" baseline="0" dirty="0" smtClean="0"/>
              <a:t> tie” by using antibiotic days. 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1.	Luyt C-E, Bréchot N, Trouillet J-L, Chastre J. Antibiotic stewardship in the intensive care unit. Critical Care. 2014;18(5):480. doi:10.1186/s13054-014-0480-6.</a:t>
            </a:r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ABFA5D-9810-4EB1-9098-2799F2FB4E60}" type="slidenum">
              <a:rPr lang="es-MX" smtClean="0"/>
              <a:pPr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699014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/>
              <a:t>Because this analysis has in effect a sum of 1, if treatment A has a DOOR probability of 70%, then the converse treatment B will have a probability of 30%. In this case, patients assigned to treatment A would be 70% more likely to have a better outcome than those assigned to treatment B, while treatment B patients would be 30% likely to have a better outcome than those receiving treatment A.   </a:t>
            </a:r>
            <a:endParaRPr lang="es-MX" sz="20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1.	Luyt C-E, Bréchot N, Trouillet J-L, Chastre J. Antibiotic stewardship in the intensive care unit. Critical Care. 2014;18(5):480. doi:10.1186/s13054-014-0480-6.</a:t>
            </a:r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ABFA5D-9810-4EB1-9098-2799F2FB4E60}" type="slidenum">
              <a:rPr lang="es-MX" smtClean="0"/>
              <a:pPr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225923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Standard Course Outpatient Antibiotic Trial in Community Acquired Pneumonia in (SCOUT-CAP) Children under the aegis of the Antibiotics Resistance Leadership Group (ARLG)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1.	Luyt C-E, Bréchot N, Trouillet J-L, Chastre J. Antibiotic stewardship in the intensive care unit. Critical Care. 2014;18(5):480. doi:10.1186/s13054-014-0480-6.</a:t>
            </a:r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ABFA5D-9810-4EB1-9098-2799F2FB4E60}" type="slidenum">
              <a:rPr lang="es-MX" smtClean="0"/>
              <a:pPr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80271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/>
              <a:t>As I mentioned earlier, the definition</a:t>
            </a:r>
            <a:r>
              <a:rPr lang="en-US" sz="2000" baseline="0" dirty="0" smtClean="0"/>
              <a:t> of what constitutes a better surgical outcomes when looking at intra-abdominal infections is unclear. We constructed a ranking system from 1 to 5 to describe patients in the STOP-IT trial as you see here, with ranking 1 being the best outcome, and 5 being the worst. We actually started out with a more simple ranking system of 3 outcomes, but given the rich data set that we had, we elected to add more granularity and use 5 instead. We have defined having an extra-abdominal infection as better than a surgical site infection, which was better than developing a recurrent intra-abdominal infection.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1.	Luyt C-E, Bréchot N, Trouillet J-L, Chastre J. Antibiotic stewardship in the intensive care unit. Critical Care. 2014;18(5):480. doi:10.1186/s13054-014-0480-6.</a:t>
            </a:r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ABFA5D-9810-4EB1-9098-2799F2FB4E60}" type="slidenum">
              <a:rPr lang="es-MX" smtClean="0"/>
              <a:pPr/>
              <a:t>10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34673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F3E80-8BA7-4DE8-A879-8A061E80558A}" type="datetime1">
              <a:rPr lang="es-MX" smtClean="0"/>
              <a:pPr/>
              <a:t>10/21/16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C613C-B27C-433F-9D3F-93F7D41CC62C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72714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33928-0843-4B3C-BBD4-4752EC2C3560}" type="datetime1">
              <a:rPr lang="es-MX" smtClean="0"/>
              <a:pPr/>
              <a:t>10/21/16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C613C-B27C-433F-9D3F-93F7D41CC62C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1232937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33928-0843-4B3C-BBD4-4752EC2C3560}" type="datetime1">
              <a:rPr lang="es-MX" smtClean="0"/>
              <a:pPr/>
              <a:t>10/21/16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C613C-B27C-433F-9D3F-93F7D41CC62C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17492131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33928-0843-4B3C-BBD4-4752EC2C3560}" type="datetime1">
              <a:rPr lang="es-MX" smtClean="0"/>
              <a:pPr/>
              <a:t>10/21/16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C613C-B27C-433F-9D3F-93F7D41CC62C}" type="slidenum">
              <a:rPr lang="es-MX" smtClean="0"/>
              <a:pPr/>
              <a:t>‹#›</a:t>
            </a:fld>
            <a:endParaRPr lang="es-MX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5689616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33928-0843-4B3C-BBD4-4752EC2C3560}" type="datetime1">
              <a:rPr lang="es-MX" smtClean="0"/>
              <a:pPr/>
              <a:t>10/21/16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C613C-B27C-433F-9D3F-93F7D41CC62C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54112720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33928-0843-4B3C-BBD4-4752EC2C3560}" type="datetime1">
              <a:rPr lang="es-MX" smtClean="0"/>
              <a:pPr/>
              <a:t>10/21/16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C613C-B27C-433F-9D3F-93F7D41CC62C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15330082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33928-0843-4B3C-BBD4-4752EC2C3560}" type="datetime1">
              <a:rPr lang="es-MX" smtClean="0"/>
              <a:pPr/>
              <a:t>10/21/16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C613C-B27C-433F-9D3F-93F7D41CC62C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91625088"/>
      </p:ext>
    </p:extLst>
  </p:cSld>
  <p:clrMapOvr>
    <a:masterClrMapping/>
  </p:clrMapOvr>
  <p:hf sldNum="0"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02373-06CE-4492-8F6B-DF336CB3BECC}" type="datetime1">
              <a:rPr lang="es-MX" smtClean="0"/>
              <a:pPr/>
              <a:t>10/21/16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C613C-B27C-433F-9D3F-93F7D41CC62C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156399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A3A04-7332-4CDE-9BFE-0A1AE1FE351F}" type="datetime1">
              <a:rPr lang="es-MX" smtClean="0"/>
              <a:pPr/>
              <a:t>10/21/16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C613C-B27C-433F-9D3F-93F7D41CC62C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97295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5070-3415-4D42-8546-B6EF08CE50F7}" type="datetime1">
              <a:rPr lang="es-MX" smtClean="0"/>
              <a:pPr/>
              <a:t>10/21/16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C613C-B27C-433F-9D3F-93F7D41CC62C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93569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71B68-ABEC-4EBC-9423-52DC2934738B}" type="datetime1">
              <a:rPr lang="es-MX" smtClean="0"/>
              <a:pPr/>
              <a:t>10/21/16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C613C-B27C-433F-9D3F-93F7D41CC62C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55533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D1D2A-A565-41E0-96AE-D29B4DB52F3F}" type="datetime1">
              <a:rPr lang="es-MX" smtClean="0"/>
              <a:pPr/>
              <a:t>10/21/16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C613C-B27C-433F-9D3F-93F7D41CC62C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46616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7A001-3BCC-46C8-8752-79BC4E8631AD}" type="datetime1">
              <a:rPr lang="es-MX" smtClean="0"/>
              <a:pPr/>
              <a:t>10/21/16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C613C-B27C-433F-9D3F-93F7D41CC62C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14646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48B63-29F0-4C8A-99BA-8566B3259A94}" type="datetime1">
              <a:rPr lang="es-MX" smtClean="0"/>
              <a:pPr/>
              <a:t>10/21/16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C613C-B27C-433F-9D3F-93F7D41CC62C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47958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BCA6B-FD48-4647-B902-7813D1F6D8C3}" type="datetime1">
              <a:rPr lang="es-MX" smtClean="0"/>
              <a:pPr/>
              <a:t>10/21/16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C613C-B27C-433F-9D3F-93F7D41CC62C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1535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644F-28D5-4D39-A78C-2CFCB9EF0A44}" type="datetime1">
              <a:rPr lang="es-MX" smtClean="0"/>
              <a:pPr/>
              <a:t>10/21/16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C613C-B27C-433F-9D3F-93F7D41CC62C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21774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208C0-FE6C-4021-A497-A2A2FE3E057A}" type="datetime1">
              <a:rPr lang="es-MX" smtClean="0"/>
              <a:pPr/>
              <a:t>10/21/16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C613C-B27C-433F-9D3F-93F7D41CC62C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72225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0E333928-0843-4B3C-BBD4-4752EC2C3560}" type="datetime1">
              <a:rPr lang="es-MX" smtClean="0"/>
              <a:pPr/>
              <a:t>10/21/16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241C613C-B27C-433F-9D3F-93F7D41CC62C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107149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chart" Target="../charts/char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73264" y="5234954"/>
            <a:ext cx="2866863" cy="59851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8757" y="2374418"/>
            <a:ext cx="10776358" cy="4948419"/>
          </a:xfrm>
        </p:spPr>
        <p:txBody>
          <a:bodyPr>
            <a:normAutofit/>
          </a:bodyPr>
          <a:lstStyle/>
          <a:p>
            <a:pPr algn="l"/>
            <a:r>
              <a:rPr lang="en-US" sz="4800" dirty="0" smtClean="0"/>
              <a:t>A  New Approach for Analysis of STOP-IT Outcomes</a:t>
            </a:r>
            <a:endParaRPr lang="en-US" sz="4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7900972" y="5234954"/>
            <a:ext cx="3244143" cy="56316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1097280" y="5234954"/>
            <a:ext cx="2610196" cy="59851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006221" y="3425588"/>
            <a:ext cx="7929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Arthur Celestin MD MPH, Stephen Odom MD, Scott Evans, PhD, Charles Cook MD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5549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Intra-abdominal Surgical </a:t>
            </a:r>
            <a:r>
              <a:rPr lang="en-US" dirty="0"/>
              <a:t>Infection Outcomes: What Is “better?”</a:t>
            </a:r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79427546"/>
              </p:ext>
            </p:extLst>
          </p:nvPr>
        </p:nvGraphicFramePr>
        <p:xfrm>
          <a:off x="1578919" y="2154123"/>
          <a:ext cx="8128000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4238"/>
                <a:gridCol w="7103762"/>
              </a:tblGrid>
              <a:tr h="34086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Ranking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Overall Clinical Outcome</a:t>
                      </a:r>
                      <a:endParaRPr lang="es-MX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Recovery, no adverse event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Recovery, extra-abdominal infection (PNA, UTI,</a:t>
                      </a:r>
                      <a:r>
                        <a:rPr lang="en-US" baseline="0" dirty="0" smtClean="0"/>
                        <a:t> C. diff)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Recovery,</a:t>
                      </a:r>
                      <a:r>
                        <a:rPr lang="en-US" baseline="0" dirty="0" smtClean="0"/>
                        <a:t> surgical site infection/wound infection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Recovery, recurrent intra-abdominal infection requiring procedure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Death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01413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Distribution of Overall Clinical Outcomes</a:t>
            </a:r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74399692"/>
              </p:ext>
            </p:extLst>
          </p:nvPr>
        </p:nvGraphicFramePr>
        <p:xfrm>
          <a:off x="2941888" y="1875184"/>
          <a:ext cx="6308224" cy="42966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4561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000" y="1597025"/>
            <a:ext cx="10233800" cy="4351338"/>
          </a:xfrm>
        </p:spPr>
        <p:txBody>
          <a:bodyPr/>
          <a:lstStyle/>
          <a:p>
            <a:r>
              <a:rPr lang="en-US" dirty="0" smtClean="0"/>
              <a:t>Using 518 patients in STOP-IT trial, the probability that </a:t>
            </a:r>
            <a:r>
              <a:rPr lang="en-US" dirty="0"/>
              <a:t>a randomly selected patient would have a better DOOR </a:t>
            </a:r>
            <a:r>
              <a:rPr lang="en-US" dirty="0" smtClean="0"/>
              <a:t>score (more desirable outcome) </a:t>
            </a:r>
            <a:r>
              <a:rPr lang="en-US" dirty="0"/>
              <a:t>if receiving short-duration antibiotics was </a:t>
            </a:r>
            <a:r>
              <a:rPr lang="en-US" b="1" u="sng" dirty="0"/>
              <a:t>68.5%</a:t>
            </a:r>
            <a:r>
              <a:rPr lang="en-US" dirty="0"/>
              <a:t> (</a:t>
            </a:r>
            <a:r>
              <a:rPr lang="en-US" i="1" dirty="0"/>
              <a:t>95% CI, </a:t>
            </a:r>
            <a:r>
              <a:rPr lang="en-US" i="1" dirty="0" smtClean="0"/>
              <a:t>66%-72%</a:t>
            </a:r>
            <a:r>
              <a:rPr lang="en-US" dirty="0" smtClean="0"/>
              <a:t>) </a:t>
            </a:r>
          </a:p>
          <a:p>
            <a:r>
              <a:rPr lang="en-US" dirty="0" smtClean="0"/>
              <a:t>We </a:t>
            </a:r>
            <a:r>
              <a:rPr lang="en-US" dirty="0"/>
              <a:t>elected to </a:t>
            </a:r>
            <a:r>
              <a:rPr lang="en-US" dirty="0" smtClean="0"/>
              <a:t>analyze the </a:t>
            </a:r>
            <a:r>
              <a:rPr lang="en-US" u="sng" dirty="0" smtClean="0"/>
              <a:t>first 150</a:t>
            </a:r>
            <a:r>
              <a:rPr lang="en-US" dirty="0" smtClean="0"/>
              <a:t> patients </a:t>
            </a:r>
            <a:r>
              <a:rPr lang="en-US" dirty="0"/>
              <a:t>to illustrate how this methodology might work with even smaller </a:t>
            </a:r>
            <a:r>
              <a:rPr lang="en-US" dirty="0" smtClean="0"/>
              <a:t>cohorts:</a:t>
            </a:r>
          </a:p>
          <a:p>
            <a:pPr lvl="1"/>
            <a:r>
              <a:rPr lang="en-US" dirty="0" smtClean="0"/>
              <a:t>For </a:t>
            </a:r>
            <a:r>
              <a:rPr lang="en-US" dirty="0"/>
              <a:t>150 patients (75 per group) the probability of an improved DOOR </a:t>
            </a:r>
            <a:r>
              <a:rPr lang="en-US" dirty="0" smtClean="0"/>
              <a:t>score was </a:t>
            </a:r>
            <a:r>
              <a:rPr lang="en-US" b="1" u="sng" dirty="0"/>
              <a:t>66.3%</a:t>
            </a:r>
            <a:r>
              <a:rPr lang="en-US" dirty="0"/>
              <a:t> (</a:t>
            </a:r>
            <a:r>
              <a:rPr lang="en-US" i="1" dirty="0"/>
              <a:t>95% CI, </a:t>
            </a:r>
            <a:r>
              <a:rPr lang="en-US" i="1" dirty="0" smtClean="0"/>
              <a:t>64%-70%</a:t>
            </a:r>
            <a:r>
              <a:rPr lang="en-US" dirty="0" smtClean="0"/>
              <a:t>)</a:t>
            </a:r>
            <a:endParaRPr lang="es-MX" dirty="0"/>
          </a:p>
          <a:p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5961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Considerations/Limitations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Biggest potential concern – defining appropriate ranking of desirability</a:t>
            </a:r>
          </a:p>
          <a:p>
            <a:r>
              <a:rPr lang="en-US" dirty="0" smtClean="0"/>
              <a:t>Consensus regarding definitions is critical</a:t>
            </a:r>
          </a:p>
          <a:p>
            <a:r>
              <a:rPr lang="en-US" dirty="0" smtClean="0"/>
              <a:t>Scope </a:t>
            </a:r>
            <a:r>
              <a:rPr lang="en-US" dirty="0"/>
              <a:t>and types of complications addressed in our scheme of </a:t>
            </a:r>
            <a:r>
              <a:rPr lang="en-US" dirty="0" smtClean="0"/>
              <a:t>clinical outcomes limited to STOP-IT trial data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8907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DOOR/RADAR – desirable methodology to apply to antibiotic trials</a:t>
            </a:r>
          </a:p>
          <a:p>
            <a:r>
              <a:rPr lang="en-US" dirty="0"/>
              <a:t>A</a:t>
            </a:r>
            <a:r>
              <a:rPr lang="en-US" dirty="0" smtClean="0"/>
              <a:t>llows smaller </a:t>
            </a:r>
            <a:r>
              <a:rPr lang="en-US" dirty="0"/>
              <a:t>sample sizes </a:t>
            </a:r>
            <a:endParaRPr lang="en-US" dirty="0" smtClean="0"/>
          </a:p>
          <a:p>
            <a:r>
              <a:rPr lang="en-US" dirty="0" smtClean="0"/>
              <a:t>Provide </a:t>
            </a:r>
            <a:r>
              <a:rPr lang="en-US" dirty="0"/>
              <a:t>improved clinical granularity </a:t>
            </a:r>
            <a:r>
              <a:rPr lang="en-US" dirty="0" smtClean="0"/>
              <a:t>in future trials </a:t>
            </a:r>
          </a:p>
          <a:p>
            <a:r>
              <a:rPr lang="en-US" dirty="0" smtClean="0"/>
              <a:t>Propose a new ranking system to define desirability of overall clinical outcomes in surgical infection treatment</a:t>
            </a:r>
            <a:endParaRPr lang="es-MX" dirty="0"/>
          </a:p>
          <a:p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5951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000" y="1690688"/>
            <a:ext cx="10233800" cy="4351338"/>
          </a:xfrm>
        </p:spPr>
        <p:txBody>
          <a:bodyPr/>
          <a:lstStyle/>
          <a:p>
            <a:r>
              <a:rPr lang="en-US" dirty="0" smtClean="0"/>
              <a:t>Test this methodology against other large RCT data sets</a:t>
            </a:r>
          </a:p>
          <a:p>
            <a:r>
              <a:rPr lang="en-US" dirty="0" smtClean="0"/>
              <a:t>Potential </a:t>
            </a:r>
            <a:r>
              <a:rPr lang="en-US" dirty="0"/>
              <a:t>u</a:t>
            </a:r>
            <a:r>
              <a:rPr lang="en-US" dirty="0" smtClean="0"/>
              <a:t>se of other variables besides duration of antibiotics to adjust for “better” outcome</a:t>
            </a:r>
          </a:p>
          <a:p>
            <a:pPr lvl="1"/>
            <a:r>
              <a:rPr lang="en-US" dirty="0" smtClean="0"/>
              <a:t>Hospital length of stay</a:t>
            </a:r>
          </a:p>
          <a:p>
            <a:pPr lvl="1"/>
            <a:r>
              <a:rPr lang="en-US" dirty="0" smtClean="0"/>
              <a:t>Cost of Treatment</a:t>
            </a:r>
          </a:p>
          <a:p>
            <a:pPr lvl="1"/>
            <a:r>
              <a:rPr lang="en-US" dirty="0" smtClean="0"/>
              <a:t>Patient Experience</a:t>
            </a:r>
          </a:p>
          <a:p>
            <a:r>
              <a:rPr lang="en-US" dirty="0" smtClean="0"/>
              <a:t>Overcome obvious hurdle of explaining this method to community more comfortable with binary outcomes and traditional statistics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6993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Dr. Charles Cook</a:t>
            </a:r>
          </a:p>
          <a:p>
            <a:r>
              <a:rPr lang="en-US" dirty="0" smtClean="0"/>
              <a:t>Dr. Robert Sawyer</a:t>
            </a:r>
          </a:p>
          <a:p>
            <a:r>
              <a:rPr lang="en-US" dirty="0" smtClean="0"/>
              <a:t>Dr. Carl Hauser</a:t>
            </a:r>
          </a:p>
          <a:p>
            <a:r>
              <a:rPr lang="en-US" dirty="0" smtClean="0"/>
              <a:t>Dr. Noelle </a:t>
            </a:r>
            <a:r>
              <a:rPr lang="en-US" dirty="0" err="1" smtClean="0"/>
              <a:t>Saillant</a:t>
            </a:r>
            <a:endParaRPr lang="en-US" dirty="0" smtClean="0"/>
          </a:p>
          <a:p>
            <a:r>
              <a:rPr lang="en-US" dirty="0" smtClean="0"/>
              <a:t>Dr. Scott Evans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1559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en-US" dirty="0" err="1"/>
              <a:t>Luyt</a:t>
            </a:r>
            <a:r>
              <a:rPr lang="en-US" dirty="0"/>
              <a:t> C-E, </a:t>
            </a:r>
            <a:r>
              <a:rPr lang="en-US" dirty="0" err="1"/>
              <a:t>Bréchot</a:t>
            </a:r>
            <a:r>
              <a:rPr lang="en-US" dirty="0"/>
              <a:t> N, </a:t>
            </a:r>
            <a:r>
              <a:rPr lang="en-US" dirty="0" err="1"/>
              <a:t>Trouillet</a:t>
            </a:r>
            <a:r>
              <a:rPr lang="en-US" dirty="0"/>
              <a:t> J-L, </a:t>
            </a:r>
            <a:r>
              <a:rPr lang="en-US" dirty="0" err="1"/>
              <a:t>Chastre</a:t>
            </a:r>
            <a:r>
              <a:rPr lang="en-US" dirty="0"/>
              <a:t> J. Antibiotic stewardship in the intensive care unit. </a:t>
            </a:r>
            <a:r>
              <a:rPr lang="es-MX" i="1" dirty="0" err="1"/>
              <a:t>Critical</a:t>
            </a:r>
            <a:r>
              <a:rPr lang="es-MX" i="1" dirty="0"/>
              <a:t> </a:t>
            </a:r>
            <a:r>
              <a:rPr lang="es-MX" i="1" dirty="0" err="1"/>
              <a:t>Care</a:t>
            </a:r>
            <a:r>
              <a:rPr lang="es-MX" dirty="0"/>
              <a:t>. 2014;18(5):480. doi:10.1186/s13054-014-0480-6.</a:t>
            </a:r>
          </a:p>
          <a:p>
            <a:pPr lvl="0"/>
            <a:r>
              <a:rPr lang="en-US" dirty="0"/>
              <a:t>Peron EP, Hirsch AA, Jury LA, Jump RLP, </a:t>
            </a:r>
            <a:r>
              <a:rPr lang="en-US" dirty="0" err="1"/>
              <a:t>Donskey</a:t>
            </a:r>
            <a:r>
              <a:rPr lang="en-US" dirty="0"/>
              <a:t> CJ. Another Setting for Stewardship: High Rate of Unnecessary Antimicrobial Use in a VA Long-Term Care Facility. </a:t>
            </a:r>
            <a:r>
              <a:rPr lang="es-MX" i="1" dirty="0" err="1"/>
              <a:t>Journal</a:t>
            </a:r>
            <a:r>
              <a:rPr lang="es-MX" i="1" dirty="0"/>
              <a:t> of </a:t>
            </a:r>
            <a:r>
              <a:rPr lang="es-MX" i="1" dirty="0" err="1"/>
              <a:t>the</a:t>
            </a:r>
            <a:r>
              <a:rPr lang="es-MX" i="1" dirty="0"/>
              <a:t> American </a:t>
            </a:r>
            <a:r>
              <a:rPr lang="es-MX" i="1" dirty="0" err="1"/>
              <a:t>Geriatrics</a:t>
            </a:r>
            <a:r>
              <a:rPr lang="es-MX" i="1" dirty="0"/>
              <a:t> </a:t>
            </a:r>
            <a:r>
              <a:rPr lang="es-MX" i="1" dirty="0" err="1"/>
              <a:t>Society</a:t>
            </a:r>
            <a:r>
              <a:rPr lang="es-MX" dirty="0"/>
              <a:t>. 2013;61(2):289-290. doi:10.1111/jgs.12099.</a:t>
            </a:r>
          </a:p>
          <a:p>
            <a:pPr lvl="0"/>
            <a:r>
              <a:rPr lang="en-US" dirty="0"/>
              <a:t>Fleming TR. Current issues in non-inferiority trials. Stat Med 2008; 27:317-32.</a:t>
            </a:r>
            <a:endParaRPr lang="es-MX" dirty="0"/>
          </a:p>
          <a:p>
            <a:pPr lvl="0"/>
            <a:r>
              <a:rPr lang="en-US" dirty="0"/>
              <a:t>Sawyer RG, </a:t>
            </a:r>
            <a:r>
              <a:rPr lang="en-US" dirty="0" err="1"/>
              <a:t>Claridge</a:t>
            </a:r>
            <a:r>
              <a:rPr lang="en-US" dirty="0"/>
              <a:t> JA, </a:t>
            </a:r>
            <a:r>
              <a:rPr lang="en-US" dirty="0" err="1"/>
              <a:t>Nathens</a:t>
            </a:r>
            <a:r>
              <a:rPr lang="en-US" dirty="0"/>
              <a:t> AB, et al. Trial of Short-Course Antimicrobial Therapy for Intraabdominal Infection. </a:t>
            </a:r>
            <a:r>
              <a:rPr lang="en-US" i="1" dirty="0"/>
              <a:t>The New England journal of medicine</a:t>
            </a:r>
            <a:r>
              <a:rPr lang="en-US" dirty="0"/>
              <a:t>. 2015;372(21):1996-2005. doi:10.1056/NEJMoa1411162.</a:t>
            </a:r>
            <a:endParaRPr lang="es-MX" dirty="0"/>
          </a:p>
          <a:p>
            <a:pPr lvl="0"/>
            <a:r>
              <a:rPr lang="en-US" dirty="0"/>
              <a:t>Evans SR et al. Desirability of Outcome Ranking (DOOR) and Response Adjusted for Duration of Antibiotic Risk (RADAR). </a:t>
            </a:r>
            <a:r>
              <a:rPr lang="en-US" i="1" dirty="0"/>
              <a:t>Clinical Infectious Diseases</a:t>
            </a:r>
            <a:r>
              <a:rPr lang="en-US" dirty="0"/>
              <a:t>. 2015.</a:t>
            </a:r>
            <a:endParaRPr lang="es-MX" dirty="0"/>
          </a:p>
          <a:p>
            <a:pPr lvl="0"/>
            <a:r>
              <a:rPr lang="en-US" dirty="0"/>
              <a:t>Rice LB. The Clinical consequences of antimicrobial resistance. </a:t>
            </a:r>
            <a:r>
              <a:rPr lang="en-US" i="1" dirty="0" err="1"/>
              <a:t>Curr</a:t>
            </a:r>
            <a:r>
              <a:rPr lang="en-US" i="1" dirty="0"/>
              <a:t> </a:t>
            </a:r>
            <a:r>
              <a:rPr lang="en-US" i="1" dirty="0" err="1"/>
              <a:t>Opin</a:t>
            </a:r>
            <a:r>
              <a:rPr lang="en-US" i="1" dirty="0"/>
              <a:t> </a:t>
            </a:r>
            <a:r>
              <a:rPr lang="en-US" i="1" dirty="0" err="1"/>
              <a:t>Microbiol</a:t>
            </a:r>
            <a:r>
              <a:rPr lang="en-US" i="1" dirty="0"/>
              <a:t>. </a:t>
            </a:r>
            <a:r>
              <a:rPr lang="en-US" dirty="0"/>
              <a:t>2009; 12:476-81.</a:t>
            </a:r>
            <a:endParaRPr lang="es-MX" dirty="0"/>
          </a:p>
          <a:p>
            <a:pPr lvl="0"/>
            <a:r>
              <a:rPr lang="en-US" dirty="0"/>
              <a:t>Gould IM. Coping with antibiotic resistance: the impending crisis. </a:t>
            </a:r>
            <a:r>
              <a:rPr lang="en-US" dirty="0" err="1"/>
              <a:t>Int</a:t>
            </a:r>
            <a:r>
              <a:rPr lang="en-US" dirty="0"/>
              <a:t> J </a:t>
            </a:r>
            <a:r>
              <a:rPr lang="en-US" dirty="0" err="1"/>
              <a:t>Antimicrob</a:t>
            </a:r>
            <a:r>
              <a:rPr lang="en-US" dirty="0"/>
              <a:t> Agents 2010;36:S1–S2. 3. </a:t>
            </a:r>
            <a:endParaRPr lang="es-MX" dirty="0"/>
          </a:p>
          <a:p>
            <a:pPr lvl="0"/>
            <a:r>
              <a:rPr lang="en-US" dirty="0" err="1"/>
              <a:t>Bignardi</a:t>
            </a:r>
            <a:r>
              <a:rPr lang="en-US" dirty="0"/>
              <a:t> GE. Risk factors for Clostridium difficile infection. J </a:t>
            </a:r>
            <a:r>
              <a:rPr lang="en-US" dirty="0" err="1"/>
              <a:t>Hosp</a:t>
            </a:r>
            <a:r>
              <a:rPr lang="en-US" dirty="0"/>
              <a:t> Infect 1998;40:1–15. 4. </a:t>
            </a:r>
            <a:endParaRPr lang="es-MX" dirty="0"/>
          </a:p>
          <a:p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5280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for optimization of antibiotics to reduce antibiotic resistance, complications, and cost of treatment is well-documented</a:t>
            </a:r>
          </a:p>
          <a:p>
            <a:r>
              <a:rPr lang="en-US" dirty="0" smtClean="0"/>
              <a:t>Designing clinical trials to effectively evaluate new strategies is difficult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nadequate </a:t>
            </a:r>
            <a:r>
              <a:rPr lang="en-US" dirty="0"/>
              <a:t>sample sizes 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Non-inferiority studies are prone to bias </a:t>
            </a:r>
          </a:p>
          <a:p>
            <a:r>
              <a:rPr lang="en-US" dirty="0" smtClean="0"/>
              <a:t>Clinicians and patients may not be willing to take risk associated with new strategies</a:t>
            </a:r>
          </a:p>
          <a:p>
            <a:r>
              <a:rPr lang="en-US" dirty="0" smtClean="0"/>
              <a:t>Definition of what is a “better” clinical outcome is unclear</a:t>
            </a:r>
          </a:p>
          <a:p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6823" y="6356350"/>
            <a:ext cx="11037194" cy="365125"/>
          </a:xfrm>
        </p:spPr>
        <p:txBody>
          <a:bodyPr/>
          <a:lstStyle/>
          <a:p>
            <a:pPr lvl="0" algn="l"/>
            <a:r>
              <a:rPr lang="en-US" dirty="0" err="1"/>
              <a:t>Luyt</a:t>
            </a:r>
            <a:r>
              <a:rPr lang="en-US" dirty="0"/>
              <a:t> C-E, </a:t>
            </a:r>
            <a:r>
              <a:rPr lang="en-US" dirty="0" err="1"/>
              <a:t>Bréchot</a:t>
            </a:r>
            <a:r>
              <a:rPr lang="en-US" dirty="0"/>
              <a:t> N, </a:t>
            </a:r>
            <a:r>
              <a:rPr lang="en-US" dirty="0" err="1"/>
              <a:t>Trouillet</a:t>
            </a:r>
            <a:r>
              <a:rPr lang="en-US" dirty="0"/>
              <a:t> J-L, </a:t>
            </a:r>
            <a:r>
              <a:rPr lang="en-US" dirty="0" err="1"/>
              <a:t>Chastre</a:t>
            </a:r>
            <a:r>
              <a:rPr lang="en-US" dirty="0"/>
              <a:t> J. Antibiotic stewardship in the intensive care unit. </a:t>
            </a:r>
            <a:r>
              <a:rPr lang="en-US" i="1" dirty="0"/>
              <a:t>Critical Care</a:t>
            </a:r>
            <a:r>
              <a:rPr lang="en-US" dirty="0"/>
              <a:t>. 2014;18(5):480. doi:10.1186/s13054-014-0480-6.</a:t>
            </a:r>
            <a:endParaRPr lang="es-MX" dirty="0"/>
          </a:p>
          <a:p>
            <a:pPr lvl="0" algn="l"/>
            <a:r>
              <a:rPr lang="en-US" dirty="0"/>
              <a:t>Peron EP, Hirsch AA, Jury LA, Jump RLP, </a:t>
            </a:r>
            <a:r>
              <a:rPr lang="en-US" dirty="0" err="1"/>
              <a:t>Donskey</a:t>
            </a:r>
            <a:r>
              <a:rPr lang="en-US" dirty="0"/>
              <a:t> CJ. Another Setting for Stewardship: High Rate of Unnecessary Antimicrobial Use in a VA Long-Term Care Facility. </a:t>
            </a:r>
            <a:r>
              <a:rPr lang="es-MX" i="1" dirty="0" err="1"/>
              <a:t>Journal</a:t>
            </a:r>
            <a:r>
              <a:rPr lang="es-MX" i="1" dirty="0"/>
              <a:t> of </a:t>
            </a:r>
            <a:r>
              <a:rPr lang="es-MX" i="1" dirty="0" err="1"/>
              <a:t>the</a:t>
            </a:r>
            <a:r>
              <a:rPr lang="es-MX" i="1" dirty="0"/>
              <a:t> American </a:t>
            </a:r>
            <a:r>
              <a:rPr lang="es-MX" i="1" dirty="0" err="1"/>
              <a:t>Geriatrics</a:t>
            </a:r>
            <a:r>
              <a:rPr lang="es-MX" i="1" dirty="0"/>
              <a:t> </a:t>
            </a:r>
            <a:r>
              <a:rPr lang="es-MX" i="1" dirty="0" err="1"/>
              <a:t>Society</a:t>
            </a:r>
            <a:r>
              <a:rPr lang="es-MX" dirty="0"/>
              <a:t>. 2013;61(2):289-290. doi:10.1111/jgs.12099</a:t>
            </a:r>
            <a:r>
              <a:rPr lang="es-MX" dirty="0" smtClean="0"/>
              <a:t>.</a:t>
            </a:r>
          </a:p>
          <a:p>
            <a:pPr algn="l"/>
            <a:r>
              <a:rPr lang="en-US" dirty="0"/>
              <a:t>Fleming TR. Current issues in non-inferiority trials. Stat Med 2008; 27:317-32.</a:t>
            </a:r>
            <a:endParaRPr lang="es-MX" dirty="0"/>
          </a:p>
          <a:p>
            <a:pPr lvl="0" algn="l"/>
            <a:endParaRPr lang="es-MX" dirty="0"/>
          </a:p>
          <a:p>
            <a:pPr algn="l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7755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DOOR/RADAR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 smtClean="0"/>
              <a:t>D</a:t>
            </a:r>
            <a:r>
              <a:rPr lang="en-US" dirty="0" smtClean="0"/>
              <a:t>esirability </a:t>
            </a:r>
            <a:r>
              <a:rPr lang="en-US" u="sng" dirty="0" smtClean="0"/>
              <a:t>o</a:t>
            </a:r>
            <a:r>
              <a:rPr lang="en-US" dirty="0" smtClean="0"/>
              <a:t>f </a:t>
            </a:r>
            <a:r>
              <a:rPr lang="en-US" u="sng" dirty="0" smtClean="0"/>
              <a:t>O</a:t>
            </a:r>
            <a:r>
              <a:rPr lang="en-US" dirty="0" smtClean="0"/>
              <a:t>utcome </a:t>
            </a:r>
            <a:r>
              <a:rPr lang="en-US" u="sng" dirty="0" smtClean="0"/>
              <a:t>R</a:t>
            </a:r>
            <a:r>
              <a:rPr lang="en-US" dirty="0" smtClean="0"/>
              <a:t>anking- Ranks all trial participants with respect to desirability of their overall clinical outcome</a:t>
            </a:r>
          </a:p>
          <a:p>
            <a:r>
              <a:rPr lang="en-US" u="sng" dirty="0" smtClean="0"/>
              <a:t>R</a:t>
            </a:r>
            <a:r>
              <a:rPr lang="en-US" dirty="0" smtClean="0"/>
              <a:t>esponse </a:t>
            </a:r>
            <a:r>
              <a:rPr lang="en-US" u="sng" dirty="0" smtClean="0"/>
              <a:t>A</a:t>
            </a:r>
            <a:r>
              <a:rPr lang="en-US" dirty="0" smtClean="0"/>
              <a:t>djusted for </a:t>
            </a:r>
            <a:r>
              <a:rPr lang="en-US" u="sng" dirty="0" smtClean="0"/>
              <a:t>D</a:t>
            </a:r>
            <a:r>
              <a:rPr lang="en-US" dirty="0" smtClean="0"/>
              <a:t>uration of </a:t>
            </a:r>
            <a:r>
              <a:rPr lang="en-US" u="sng" dirty="0" smtClean="0"/>
              <a:t>A</a:t>
            </a:r>
            <a:r>
              <a:rPr lang="en-US" dirty="0" smtClean="0"/>
              <a:t>ntibiotic </a:t>
            </a:r>
            <a:r>
              <a:rPr lang="en-US" u="sng" dirty="0" smtClean="0"/>
              <a:t>R</a:t>
            </a:r>
            <a:r>
              <a:rPr lang="en-US" dirty="0" smtClean="0"/>
              <a:t>isk – Used to “break ties” between patients with the same clinical outcome ranking</a:t>
            </a:r>
          </a:p>
          <a:p>
            <a:r>
              <a:rPr lang="en-US" dirty="0" smtClean="0"/>
              <a:t>Control and experimental groups constructed to test new antibiotic strategy</a:t>
            </a:r>
          </a:p>
          <a:p>
            <a:r>
              <a:rPr lang="en-US" dirty="0" smtClean="0"/>
              <a:t>DOOR distributions compared</a:t>
            </a:r>
          </a:p>
          <a:p>
            <a:r>
              <a:rPr lang="en-US" dirty="0" smtClean="0"/>
              <a:t>Probability that a randomly selected patient will have a better DOOR score (desirability) if assigned to the new strategy is estimated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337481" y="6356350"/>
            <a:ext cx="8024883" cy="365125"/>
          </a:xfrm>
        </p:spPr>
        <p:txBody>
          <a:bodyPr/>
          <a:lstStyle/>
          <a:p>
            <a:pPr lvl="0" algn="l"/>
            <a:r>
              <a:rPr lang="en-US" dirty="0"/>
              <a:t>Evans SR et al. Desirability of Outcome Ranking (DOOR) and Response Adjusted for Duration of Antibiotic Risk (RADAR). </a:t>
            </a:r>
            <a:r>
              <a:rPr lang="en-US" i="1" dirty="0"/>
              <a:t>Clinical Infectious Diseases</a:t>
            </a:r>
            <a:r>
              <a:rPr lang="en-US" dirty="0"/>
              <a:t>. 2015.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6232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Judge success or failure of intervention with regard to cure</a:t>
            </a:r>
          </a:p>
          <a:p>
            <a:r>
              <a:rPr lang="en-US" dirty="0" smtClean="0"/>
              <a:t>Secondarily analyze other endpoints, such as complication rates</a:t>
            </a:r>
          </a:p>
          <a:p>
            <a:r>
              <a:rPr lang="en-US" dirty="0" smtClean="0"/>
              <a:t>DOOR/RADAR not binary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4005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94649239"/>
              </p:ext>
            </p:extLst>
          </p:nvPr>
        </p:nvGraphicFramePr>
        <p:xfrm>
          <a:off x="1578919" y="2154123"/>
          <a:ext cx="8128000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4238"/>
                <a:gridCol w="7103762"/>
              </a:tblGrid>
              <a:tr h="34086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Ranking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Overall Clinical Outcome</a:t>
                      </a:r>
                      <a:endParaRPr lang="es-MX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Recovery, no adverse event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Recovery, complication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Death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73018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 smtClean="0"/>
              <a:t>DOOR/RADAR Illustration</a:t>
            </a:r>
            <a:endParaRPr lang="es-MX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4548948"/>
              </p:ext>
            </p:extLst>
          </p:nvPr>
        </p:nvGraphicFramePr>
        <p:xfrm>
          <a:off x="1996226" y="1197741"/>
          <a:ext cx="7817475" cy="49832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9605"/>
                <a:gridCol w="626512"/>
                <a:gridCol w="1768156"/>
                <a:gridCol w="1642854"/>
                <a:gridCol w="668278"/>
                <a:gridCol w="2412070"/>
              </a:tblGrid>
              <a:tr h="358053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 dirty="0" err="1">
                          <a:effectLst/>
                        </a:rPr>
                        <a:t>Patient</a:t>
                      </a:r>
                      <a:endParaRPr lang="es-MX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 dirty="0" err="1">
                          <a:effectLst/>
                        </a:rPr>
                        <a:t>Treatment</a:t>
                      </a:r>
                      <a:r>
                        <a:rPr lang="es-MX" sz="1000" b="1" u="none" strike="noStrike" dirty="0">
                          <a:effectLst/>
                        </a:rPr>
                        <a:t> </a:t>
                      </a:r>
                      <a:r>
                        <a:rPr lang="es-MX" sz="1000" b="1" u="none" strike="noStrike" dirty="0" err="1">
                          <a:effectLst/>
                        </a:rPr>
                        <a:t>Group</a:t>
                      </a:r>
                      <a:endParaRPr lang="es-MX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 dirty="0" err="1">
                          <a:effectLst/>
                        </a:rPr>
                        <a:t>Overall</a:t>
                      </a:r>
                      <a:r>
                        <a:rPr lang="es-MX" sz="1000" b="1" u="none" strike="noStrike" dirty="0">
                          <a:effectLst/>
                        </a:rPr>
                        <a:t> </a:t>
                      </a:r>
                      <a:r>
                        <a:rPr lang="es-MX" sz="1000" b="1" u="none" strike="noStrike" dirty="0" err="1">
                          <a:effectLst/>
                        </a:rPr>
                        <a:t>Clinical</a:t>
                      </a:r>
                      <a:r>
                        <a:rPr lang="es-MX" sz="1000" b="1" u="none" strike="noStrike" dirty="0">
                          <a:effectLst/>
                        </a:rPr>
                        <a:t> </a:t>
                      </a:r>
                      <a:r>
                        <a:rPr lang="es-MX" sz="1000" b="1" u="none" strike="noStrike" dirty="0" err="1">
                          <a:effectLst/>
                        </a:rPr>
                        <a:t>Outcome</a:t>
                      </a:r>
                      <a:endParaRPr lang="es-MX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 dirty="0" err="1">
                          <a:effectLst/>
                        </a:rPr>
                        <a:t>Days</a:t>
                      </a:r>
                      <a:r>
                        <a:rPr lang="es-MX" sz="1000" b="1" u="none" strike="noStrike" dirty="0">
                          <a:effectLst/>
                        </a:rPr>
                        <a:t> of </a:t>
                      </a:r>
                      <a:r>
                        <a:rPr lang="es-MX" sz="1000" b="1" u="none" strike="noStrike" dirty="0" err="1">
                          <a:effectLst/>
                        </a:rPr>
                        <a:t>Antibiotic</a:t>
                      </a:r>
                      <a:r>
                        <a:rPr lang="es-MX" sz="1000" b="1" u="none" strike="noStrike" dirty="0">
                          <a:effectLst/>
                        </a:rPr>
                        <a:t> Use</a:t>
                      </a:r>
                      <a:endParaRPr lang="es-MX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 dirty="0">
                          <a:effectLst/>
                        </a:rPr>
                        <a:t>DOOR</a:t>
                      </a:r>
                      <a:endParaRPr lang="es-MX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No of Controls with a lower DOOR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9271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 dirty="0">
                          <a:effectLst/>
                        </a:rPr>
                        <a:t>A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Exp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s-MX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effectLst/>
                        </a:rPr>
                        <a:t>3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 smtClean="0">
                          <a:effectLst/>
                        </a:rPr>
                        <a:t>1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effectLst/>
                        </a:rPr>
                        <a:t>12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271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B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Exp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s-MX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effectLst/>
                        </a:rPr>
                        <a:t>19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effectLst/>
                        </a:rPr>
                        <a:t>9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>
                          <a:effectLst/>
                        </a:rPr>
                        <a:t>3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271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 dirty="0">
                          <a:effectLst/>
                        </a:rPr>
                        <a:t>C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Exp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s-MX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>
                          <a:effectLst/>
                        </a:rPr>
                        <a:t>7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effectLst/>
                        </a:rPr>
                        <a:t>12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>
                          <a:effectLst/>
                        </a:rPr>
                        <a:t>2.5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271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D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Exp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s-MX" sz="10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>
                          <a:effectLst/>
                        </a:rPr>
                        <a:t>4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 smtClean="0">
                          <a:effectLst/>
                        </a:rPr>
                        <a:t>2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>
                          <a:effectLst/>
                        </a:rPr>
                        <a:t>11.25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271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 dirty="0">
                          <a:effectLst/>
                        </a:rPr>
                        <a:t>E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Exp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s-MX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>
                          <a:effectLst/>
                        </a:rPr>
                        <a:t>17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 smtClean="0">
                          <a:effectLst/>
                        </a:rPr>
                        <a:t>14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>
                          <a:effectLst/>
                        </a:rPr>
                        <a:t>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271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 dirty="0">
                          <a:effectLst/>
                        </a:rPr>
                        <a:t>F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 dirty="0" err="1">
                          <a:effectLst/>
                        </a:rPr>
                        <a:t>Exp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s-MX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>
                          <a:effectLst/>
                        </a:rPr>
                        <a:t>5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effectLst/>
                        </a:rPr>
                        <a:t>11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>
                          <a:effectLst/>
                        </a:rPr>
                        <a:t>2.5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271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G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 dirty="0" err="1">
                          <a:effectLst/>
                        </a:rPr>
                        <a:t>Exp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s-MX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>
                          <a:effectLst/>
                        </a:rPr>
                        <a:t>4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 smtClean="0">
                          <a:effectLst/>
                        </a:rPr>
                        <a:t>2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>
                          <a:effectLst/>
                        </a:rPr>
                        <a:t>11.25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271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H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 dirty="0" err="1">
                          <a:effectLst/>
                        </a:rPr>
                        <a:t>Exp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s-MX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>
                          <a:effectLst/>
                        </a:rPr>
                        <a:t>4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 smtClean="0">
                          <a:effectLst/>
                        </a:rPr>
                        <a:t>2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>
                          <a:effectLst/>
                        </a:rPr>
                        <a:t>11.25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271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I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Exp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s-MX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>
                          <a:effectLst/>
                        </a:rPr>
                        <a:t>4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 smtClean="0">
                          <a:effectLst/>
                        </a:rPr>
                        <a:t>2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>
                          <a:effectLst/>
                        </a:rPr>
                        <a:t>11.25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271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J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Exp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s-MX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>
                          <a:effectLst/>
                        </a:rPr>
                        <a:t>5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 smtClean="0">
                          <a:effectLst/>
                        </a:rPr>
                        <a:t>3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>
                          <a:effectLst/>
                        </a:rPr>
                        <a:t>9.33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271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K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Exp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s-MX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>
                          <a:effectLst/>
                        </a:rPr>
                        <a:t>5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 smtClean="0">
                          <a:effectLst/>
                        </a:rPr>
                        <a:t>3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>
                          <a:effectLst/>
                        </a:rPr>
                        <a:t>9.33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271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L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Exp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s-MX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effectLst/>
                        </a:rPr>
                        <a:t>5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 smtClean="0">
                          <a:effectLst/>
                        </a:rPr>
                        <a:t>3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effectLst/>
                        </a:rPr>
                        <a:t>9.33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271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 dirty="0">
                          <a:effectLst/>
                        </a:rPr>
                        <a:t>M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Control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s-MX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effectLst/>
                        </a:rPr>
                        <a:t>8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effectLst/>
                        </a:rPr>
                        <a:t>13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effectLst/>
                        </a:rPr>
                        <a:t>Sum=94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9271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N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 dirty="0">
                          <a:effectLst/>
                        </a:rPr>
                        <a:t>Control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s-MX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>
                          <a:effectLst/>
                        </a:rPr>
                        <a:t>4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 smtClean="0">
                          <a:effectLst/>
                        </a:rPr>
                        <a:t>2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9271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O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Control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s-MX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>
                          <a:effectLst/>
                        </a:rPr>
                        <a:t>10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effectLst/>
                        </a:rPr>
                        <a:t>8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9271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P 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 dirty="0">
                          <a:effectLst/>
                        </a:rPr>
                        <a:t>Control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s-MX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effectLst/>
                        </a:rPr>
                        <a:t>6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effectLst/>
                        </a:rPr>
                        <a:t>4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9271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 dirty="0">
                          <a:effectLst/>
                        </a:rPr>
                        <a:t>Q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Control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s-MX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effectLst/>
                        </a:rPr>
                        <a:t>3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 smtClean="0">
                          <a:effectLst/>
                        </a:rPr>
                        <a:t>1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9271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R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Control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s-MX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effectLst/>
                        </a:rPr>
                        <a:t>9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effectLst/>
                        </a:rPr>
                        <a:t>7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9271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S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Control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s-MX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effectLst/>
                        </a:rPr>
                        <a:t>5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 smtClean="0">
                          <a:effectLst/>
                        </a:rPr>
                        <a:t>3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9271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T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Control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s-MX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>
                          <a:effectLst/>
                        </a:rPr>
                        <a:t>4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 smtClean="0">
                          <a:effectLst/>
                        </a:rPr>
                        <a:t>2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9271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U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Control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s-MX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>
                          <a:effectLst/>
                        </a:rPr>
                        <a:t>8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effectLst/>
                        </a:rPr>
                        <a:t>6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9271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V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Control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s-MX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>
                          <a:effectLst/>
                        </a:rPr>
                        <a:t>7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effectLst/>
                        </a:rPr>
                        <a:t>5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 dirty="0">
                          <a:effectLst/>
                        </a:rPr>
                        <a:t> 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9271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W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Control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es-MX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>
                          <a:effectLst/>
                        </a:rPr>
                        <a:t>8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effectLst/>
                        </a:rPr>
                        <a:t>10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 dirty="0">
                          <a:effectLst/>
                        </a:rPr>
                        <a:t> 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9271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 dirty="0">
                          <a:effectLst/>
                        </a:rPr>
                        <a:t>X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Control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s-MX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>
                          <a:effectLst/>
                        </a:rPr>
                        <a:t>17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 smtClean="0">
                          <a:effectLst/>
                        </a:rPr>
                        <a:t>14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 dirty="0">
                          <a:effectLst/>
                        </a:rPr>
                        <a:t> 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363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 smtClean="0"/>
              <a:t>Breaking Ties</a:t>
            </a:r>
            <a:endParaRPr lang="es-MX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02407662"/>
              </p:ext>
            </p:extLst>
          </p:nvPr>
        </p:nvGraphicFramePr>
        <p:xfrm>
          <a:off x="1996226" y="1197741"/>
          <a:ext cx="7817475" cy="49832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9605"/>
                <a:gridCol w="626512"/>
                <a:gridCol w="1768156"/>
                <a:gridCol w="1642854"/>
                <a:gridCol w="668278"/>
                <a:gridCol w="2412070"/>
              </a:tblGrid>
              <a:tr h="358053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 dirty="0" err="1">
                          <a:effectLst/>
                        </a:rPr>
                        <a:t>Patient</a:t>
                      </a:r>
                      <a:endParaRPr lang="es-MX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 dirty="0" err="1">
                          <a:effectLst/>
                        </a:rPr>
                        <a:t>Treatment</a:t>
                      </a:r>
                      <a:r>
                        <a:rPr lang="es-MX" sz="1000" b="1" u="none" strike="noStrike" dirty="0">
                          <a:effectLst/>
                        </a:rPr>
                        <a:t> </a:t>
                      </a:r>
                      <a:r>
                        <a:rPr lang="es-MX" sz="1000" b="1" u="none" strike="noStrike" dirty="0" err="1">
                          <a:effectLst/>
                        </a:rPr>
                        <a:t>Group</a:t>
                      </a:r>
                      <a:endParaRPr lang="es-MX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 dirty="0" err="1">
                          <a:effectLst/>
                        </a:rPr>
                        <a:t>Overall</a:t>
                      </a:r>
                      <a:r>
                        <a:rPr lang="es-MX" sz="1000" b="1" u="none" strike="noStrike" dirty="0">
                          <a:effectLst/>
                        </a:rPr>
                        <a:t> </a:t>
                      </a:r>
                      <a:r>
                        <a:rPr lang="es-MX" sz="1000" b="1" u="none" strike="noStrike" dirty="0" err="1">
                          <a:effectLst/>
                        </a:rPr>
                        <a:t>Clinical</a:t>
                      </a:r>
                      <a:r>
                        <a:rPr lang="es-MX" sz="1000" b="1" u="none" strike="noStrike" dirty="0">
                          <a:effectLst/>
                        </a:rPr>
                        <a:t> </a:t>
                      </a:r>
                      <a:r>
                        <a:rPr lang="es-MX" sz="1000" b="1" u="none" strike="noStrike" dirty="0" err="1">
                          <a:effectLst/>
                        </a:rPr>
                        <a:t>Outcome</a:t>
                      </a:r>
                      <a:endParaRPr lang="es-MX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Days</a:t>
                      </a:r>
                      <a:r>
                        <a:rPr lang="es-MX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 of </a:t>
                      </a:r>
                      <a:r>
                        <a:rPr lang="es-MX" sz="1000" b="1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Antibiotic</a:t>
                      </a:r>
                      <a:r>
                        <a:rPr lang="es-MX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 Use</a:t>
                      </a:r>
                      <a:endParaRPr lang="es-MX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 dirty="0">
                          <a:effectLst/>
                        </a:rPr>
                        <a:t>DOOR</a:t>
                      </a:r>
                      <a:endParaRPr lang="es-MX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No of Controls with a lower DOOR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9271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 dirty="0">
                          <a:effectLst/>
                        </a:rPr>
                        <a:t>A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Exp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>
                          <a:effectLst/>
                        </a:rPr>
                        <a:t>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es-MX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 smtClean="0">
                          <a:effectLst/>
                        </a:rPr>
                        <a:t>1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>
                          <a:effectLst/>
                        </a:rPr>
                        <a:t>12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271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B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Exp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>
                          <a:effectLst/>
                        </a:rPr>
                        <a:t>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19</a:t>
                      </a:r>
                      <a:endParaRPr lang="es-MX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effectLst/>
                        </a:rPr>
                        <a:t>9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>
                          <a:effectLst/>
                        </a:rPr>
                        <a:t>3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271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 dirty="0">
                          <a:effectLst/>
                        </a:rPr>
                        <a:t>C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Exp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es-MX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effectLst/>
                        </a:rPr>
                        <a:t>12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>
                          <a:effectLst/>
                        </a:rPr>
                        <a:t>2.5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271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D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Exp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>
                          <a:effectLst/>
                        </a:rPr>
                        <a:t>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es-MX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 smtClean="0">
                          <a:effectLst/>
                        </a:rPr>
                        <a:t>2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>
                          <a:effectLst/>
                        </a:rPr>
                        <a:t>11.25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271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 dirty="0">
                          <a:effectLst/>
                        </a:rPr>
                        <a:t>E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Exp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 smtClean="0">
                          <a:effectLst/>
                        </a:rPr>
                        <a:t>3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17</a:t>
                      </a:r>
                      <a:endParaRPr lang="es-MX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 smtClean="0">
                          <a:effectLst/>
                        </a:rPr>
                        <a:t>14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>
                          <a:effectLst/>
                        </a:rPr>
                        <a:t>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271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 dirty="0">
                          <a:effectLst/>
                        </a:rPr>
                        <a:t>F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 dirty="0" err="1">
                          <a:effectLst/>
                        </a:rPr>
                        <a:t>Exp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 smtClean="0">
                          <a:effectLst/>
                        </a:rPr>
                        <a:t>3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es-MX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effectLst/>
                        </a:rPr>
                        <a:t>11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>
                          <a:effectLst/>
                        </a:rPr>
                        <a:t>2.5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271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G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 dirty="0" err="1">
                          <a:effectLst/>
                        </a:rPr>
                        <a:t>Exp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>
                          <a:effectLst/>
                        </a:rPr>
                        <a:t>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es-MX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 smtClean="0">
                          <a:effectLst/>
                        </a:rPr>
                        <a:t>2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>
                          <a:effectLst/>
                        </a:rPr>
                        <a:t>11.25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271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H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 dirty="0" err="1">
                          <a:effectLst/>
                        </a:rPr>
                        <a:t>Exp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effectLst/>
                        </a:rPr>
                        <a:t>1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es-MX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 smtClean="0">
                          <a:effectLst/>
                        </a:rPr>
                        <a:t>2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>
                          <a:effectLst/>
                        </a:rPr>
                        <a:t>11.25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271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I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Exp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effectLst/>
                        </a:rPr>
                        <a:t>1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es-MX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 smtClean="0">
                          <a:effectLst/>
                        </a:rPr>
                        <a:t>2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>
                          <a:effectLst/>
                        </a:rPr>
                        <a:t>11.25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271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J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Exp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effectLst/>
                        </a:rPr>
                        <a:t>1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es-MX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 smtClean="0">
                          <a:effectLst/>
                        </a:rPr>
                        <a:t>3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>
                          <a:effectLst/>
                        </a:rPr>
                        <a:t>9.33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271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K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Exp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effectLst/>
                        </a:rPr>
                        <a:t>1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es-MX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 smtClean="0">
                          <a:effectLst/>
                        </a:rPr>
                        <a:t>3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>
                          <a:effectLst/>
                        </a:rPr>
                        <a:t>9.33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271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L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Exp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effectLst/>
                        </a:rPr>
                        <a:t>1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es-MX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 smtClean="0">
                          <a:effectLst/>
                        </a:rPr>
                        <a:t>3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effectLst/>
                        </a:rPr>
                        <a:t>9.33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271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 dirty="0">
                          <a:effectLst/>
                        </a:rPr>
                        <a:t>M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Control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 smtClean="0">
                          <a:effectLst/>
                        </a:rPr>
                        <a:t>3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endParaRPr lang="es-MX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13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effectLst/>
                        </a:rPr>
                        <a:t>Sum=94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9271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N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 dirty="0">
                          <a:effectLst/>
                        </a:rPr>
                        <a:t>Control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effectLst/>
                        </a:rPr>
                        <a:t>1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es-MX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 smtClean="0">
                          <a:effectLst/>
                        </a:rPr>
                        <a:t>2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9271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O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Control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effectLst/>
                        </a:rPr>
                        <a:t>1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10</a:t>
                      </a:r>
                      <a:endParaRPr lang="es-MX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effectLst/>
                        </a:rPr>
                        <a:t>8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9271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P 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 dirty="0">
                          <a:effectLst/>
                        </a:rPr>
                        <a:t>Control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effectLst/>
                        </a:rPr>
                        <a:t>1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es-MX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effectLst/>
                        </a:rPr>
                        <a:t>4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9271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 dirty="0">
                          <a:effectLst/>
                        </a:rPr>
                        <a:t>Q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Control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effectLst/>
                        </a:rPr>
                        <a:t>1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es-MX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 smtClean="0">
                          <a:effectLst/>
                        </a:rPr>
                        <a:t>1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9271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R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Control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effectLst/>
                        </a:rPr>
                        <a:t>1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9</a:t>
                      </a:r>
                      <a:endParaRPr lang="es-MX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effectLst/>
                        </a:rPr>
                        <a:t>7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9271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S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Control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>
                          <a:effectLst/>
                        </a:rPr>
                        <a:t>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es-MX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 smtClean="0">
                          <a:effectLst/>
                        </a:rPr>
                        <a:t>3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9271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T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Control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>
                          <a:effectLst/>
                        </a:rPr>
                        <a:t>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es-MX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 smtClean="0">
                          <a:effectLst/>
                        </a:rPr>
                        <a:t>2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9271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U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Control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>
                          <a:effectLst/>
                        </a:rPr>
                        <a:t>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endParaRPr lang="es-MX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effectLst/>
                        </a:rPr>
                        <a:t>6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9271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V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Control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>
                          <a:effectLst/>
                        </a:rPr>
                        <a:t>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es-MX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effectLst/>
                        </a:rPr>
                        <a:t>5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 dirty="0">
                          <a:effectLst/>
                        </a:rPr>
                        <a:t> 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9271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W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Control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>
                          <a:effectLst/>
                        </a:rPr>
                        <a:t>3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endParaRPr lang="es-MX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effectLst/>
                        </a:rPr>
                        <a:t>10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 dirty="0">
                          <a:effectLst/>
                        </a:rPr>
                        <a:t> 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9271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 dirty="0">
                          <a:effectLst/>
                        </a:rPr>
                        <a:t>X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Control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 smtClean="0">
                          <a:effectLst/>
                        </a:rPr>
                        <a:t>3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17</a:t>
                      </a:r>
                      <a:endParaRPr lang="es-MX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000" u="none" strike="noStrike" dirty="0" smtClean="0">
                          <a:effectLst/>
                        </a:rPr>
                        <a:t>14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 dirty="0">
                          <a:effectLst/>
                        </a:rPr>
                        <a:t> 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0" marR="8430" marT="843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2141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DOOR/RADAR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50% DOOR probability means that a patient using the new strategy will have the same chance of having a more desirable outcome than control patient (coin toss)</a:t>
            </a:r>
          </a:p>
          <a:p>
            <a:r>
              <a:rPr lang="en-US" dirty="0" smtClean="0"/>
              <a:t>If </a:t>
            </a:r>
            <a:r>
              <a:rPr lang="en-US" dirty="0"/>
              <a:t>treatment A has a DOOR probability of 70%, then the converse treatment B will have a probability of 30%. </a:t>
            </a:r>
            <a:endParaRPr lang="en-US" dirty="0" smtClean="0"/>
          </a:p>
          <a:p>
            <a:r>
              <a:rPr lang="en-US" dirty="0" smtClean="0"/>
              <a:t>Methodology allows significantly increased power for smaller cohorts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9058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8126" y="1312277"/>
            <a:ext cx="10233800" cy="4351338"/>
          </a:xfrm>
        </p:spPr>
        <p:txBody>
          <a:bodyPr/>
          <a:lstStyle/>
          <a:p>
            <a:r>
              <a:rPr lang="en-US" dirty="0"/>
              <a:t>To date, no major clinical trials </a:t>
            </a:r>
            <a:r>
              <a:rPr lang="en-US"/>
              <a:t>completed </a:t>
            </a:r>
            <a:r>
              <a:rPr lang="en-US" smtClean="0"/>
              <a:t>based </a:t>
            </a:r>
            <a:r>
              <a:rPr lang="en-US" dirty="0"/>
              <a:t>on this methodology</a:t>
            </a:r>
          </a:p>
          <a:p>
            <a:r>
              <a:rPr lang="en-US" u="sng" dirty="0" smtClean="0"/>
              <a:t>Primary </a:t>
            </a:r>
            <a:r>
              <a:rPr lang="en-US" u="sng" dirty="0"/>
              <a:t>hypothesis </a:t>
            </a:r>
            <a:r>
              <a:rPr lang="en-US" dirty="0"/>
              <a:t>was that DOOR/RADAR methodology would be applicable to antibiotic trials. To test that hypothesis, we applied it to already published data set (STOP-IT</a:t>
            </a:r>
            <a:r>
              <a:rPr lang="en-US" dirty="0" smtClean="0"/>
              <a:t>)</a:t>
            </a:r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26189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a="http://schemas.openxmlformats.org/drawingml/2006/main" xmlns="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a="http://schemas.openxmlformats.org/drawingml/2006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a="http://schemas.openxmlformats.org/drawingml/2006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23863</TotalTime>
  <Words>2845</Words>
  <Application>Microsoft Macintosh PowerPoint</Application>
  <PresentationFormat>Custom</PresentationFormat>
  <Paragraphs>435</Paragraphs>
  <Slides>17</Slides>
  <Notes>16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Depth</vt:lpstr>
      <vt:lpstr>A  New Approach for Analysis of STOP-IT Outcomes</vt:lpstr>
      <vt:lpstr>Background</vt:lpstr>
      <vt:lpstr>DOOR/RADAR</vt:lpstr>
      <vt:lpstr>Current Methodology</vt:lpstr>
      <vt:lpstr>Slide 5</vt:lpstr>
      <vt:lpstr>DOOR/RADAR Illustration</vt:lpstr>
      <vt:lpstr>Breaking Ties</vt:lpstr>
      <vt:lpstr>DOOR/RADAR (cont’d)</vt:lpstr>
      <vt:lpstr>Slide 9</vt:lpstr>
      <vt:lpstr>Intra-abdominal Surgical Infection Outcomes: What Is “better?”</vt:lpstr>
      <vt:lpstr>Distribution of Overall Clinical Outcomes</vt:lpstr>
      <vt:lpstr>Results</vt:lpstr>
      <vt:lpstr>Considerations/Limitations</vt:lpstr>
      <vt:lpstr>Summary</vt:lpstr>
      <vt:lpstr>Future Directions</vt:lpstr>
      <vt:lpstr>Acknowledgments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Novel Approach for Analysis of STOP-IT</dc:title>
  <dc:creator>Arthur Celestin</dc:creator>
  <cp:lastModifiedBy>Diane Schiesser</cp:lastModifiedBy>
  <cp:revision>100</cp:revision>
  <dcterms:created xsi:type="dcterms:W3CDTF">2016-10-21T16:18:08Z</dcterms:created>
  <dcterms:modified xsi:type="dcterms:W3CDTF">2016-10-21T16:19:04Z</dcterms:modified>
</cp:coreProperties>
</file>