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792" r:id="rId2"/>
    <p:sldId id="800" r:id="rId3"/>
    <p:sldId id="798" r:id="rId4"/>
    <p:sldId id="797" r:id="rId5"/>
    <p:sldId id="793" r:id="rId6"/>
    <p:sldId id="794" r:id="rId7"/>
    <p:sldId id="801" r:id="rId8"/>
    <p:sldId id="811" r:id="rId9"/>
    <p:sldId id="810" r:id="rId10"/>
    <p:sldId id="807" r:id="rId11"/>
    <p:sldId id="795" r:id="rId12"/>
    <p:sldId id="796" r:id="rId13"/>
    <p:sldId id="805" r:id="rId14"/>
    <p:sldId id="813" r:id="rId15"/>
    <p:sldId id="814" r:id="rId16"/>
    <p:sldId id="815" r:id="rId17"/>
    <p:sldId id="816" r:id="rId18"/>
    <p:sldId id="812" r:id="rId19"/>
    <p:sldId id="799" r:id="rId20"/>
    <p:sldId id="804" r:id="rId21"/>
    <p:sldId id="806" r:id="rId22"/>
    <p:sldId id="80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2764" autoAdjust="0"/>
  </p:normalViewPr>
  <p:slideViewPr>
    <p:cSldViewPr snapToGrid="0" snapToObjects="1">
      <p:cViewPr varScale="1">
        <p:scale>
          <a:sx n="104" d="100"/>
          <a:sy n="104" d="100"/>
        </p:scale>
        <p:origin x="-12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728F3-2EB6-714C-82F8-1EA940C24BED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5C302-244E-DB44-BC40-2A2B2A90F6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77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1B2B30E-7369-41E7-B9FE-3D326AD8B90C}" type="slidenum">
              <a:rPr lang="en-US" smtClean="0">
                <a:ea typeface="ＭＳ Ｐゴシック"/>
                <a:cs typeface="ＭＳ Ｐゴシック"/>
              </a:rPr>
              <a:pPr/>
              <a:t>1</a:t>
            </a:fld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  <a:ea typeface="ＭＳ Ｐゴシック"/>
            </a:endParaRPr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EC33EF8-EC5A-455C-A365-5A552FA4CF8A}" type="slidenum">
              <a:rPr lang="en-US" sz="1200"/>
              <a:pPr algn="r"/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741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5AD24-DE64-BE46-83BA-10837BE971E7}" type="datetimeFigureOut">
              <a:rPr lang="en-US" smtClean="0"/>
              <a:pPr/>
              <a:t>8/4/15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5D61D-3CC5-BE49-9ED0-306F2FC93E5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5"/>
          <p:cNvGrpSpPr>
            <a:grpSpLocks/>
          </p:cNvGrpSpPr>
          <p:nvPr userDrawn="1"/>
        </p:nvGrpSpPr>
        <p:grpSpPr bwMode="auto">
          <a:xfrm>
            <a:off x="0" y="6119813"/>
            <a:ext cx="9144000" cy="738187"/>
            <a:chOff x="0" y="6119813"/>
            <a:chExt cx="9144000" cy="738187"/>
          </a:xfrm>
        </p:grpSpPr>
        <p:sp>
          <p:nvSpPr>
            <p:cNvPr id="8" name="Rectangle 6"/>
            <p:cNvSpPr>
              <a:spLocks/>
            </p:cNvSpPr>
            <p:nvPr/>
          </p:nvSpPr>
          <p:spPr bwMode="auto">
            <a:xfrm>
              <a:off x="0" y="6119813"/>
              <a:ext cx="9144000" cy="738187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286000" y="6248399"/>
              <a:ext cx="4572000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457200"/>
              <a:r>
                <a:rPr lang="en-US" b="1" dirty="0">
                  <a:solidFill>
                    <a:srgbClr val="FFFFFF"/>
                  </a:solidFill>
                  <a:latin typeface="Times"/>
                </a:rPr>
                <a:t>Division of Critical Care &amp; </a:t>
              </a:r>
            </a:p>
            <a:p>
              <a:pPr algn="ctr" defTabSz="457200"/>
              <a:r>
                <a:rPr lang="en-US" b="1" dirty="0">
                  <a:solidFill>
                    <a:srgbClr val="FFFFFF"/>
                  </a:solidFill>
                  <a:latin typeface="Times"/>
                </a:rPr>
                <a:t>Trauma Surgery</a:t>
              </a:r>
            </a:p>
          </p:txBody>
        </p:sp>
        <p:pic>
          <p:nvPicPr>
            <p:cNvPr id="10" name="Picture 3" descr="WCMC EMBLEM WHITE copy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4" y="6172200"/>
              <a:ext cx="649288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653202" y="6347619"/>
              <a:ext cx="32766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/>
              <a:r>
                <a:rPr lang="en-US" sz="1100" dirty="0">
                  <a:solidFill>
                    <a:schemeClr val="bg1"/>
                  </a:solidFill>
                  <a:cs typeface="Arial" charset="0"/>
                </a:rPr>
                <a:t>Weill Cornell Medical College</a:t>
              </a:r>
            </a:p>
          </p:txBody>
        </p:sp>
        <p:pic>
          <p:nvPicPr>
            <p:cNvPr id="12" name="Picture 8" descr="DOWNTOWN NYP LOGO WHIT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346826"/>
              <a:ext cx="1860550" cy="29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532548"/>
            <a:ext cx="8108950" cy="1470025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ea typeface="ＭＳ Ｐゴシック"/>
              </a:rPr>
              <a:t>Surgery is the best treatment for acute </a:t>
            </a:r>
            <a:r>
              <a:rPr lang="en-US" dirty="0" err="1" smtClean="0">
                <a:ea typeface="ＭＳ Ｐゴシック"/>
              </a:rPr>
              <a:t>cholecystitis</a:t>
            </a:r>
            <a:endParaRPr lang="en-US" dirty="0" smtClean="0">
              <a:ea typeface="ＭＳ Ｐゴシック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25808" y="3886200"/>
            <a:ext cx="8000368" cy="17526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2400" dirty="0" smtClean="0">
                <a:ea typeface="ＭＳ Ｐゴシック"/>
              </a:rPr>
              <a:t>Soumitra R. Eachempati, MD, FACS, FCCM</a:t>
            </a:r>
          </a:p>
          <a:p>
            <a:pPr marL="0" indent="0" algn="ctr" eaLnBrk="1" hangingPunct="1">
              <a:buFontTx/>
              <a:buNone/>
            </a:pPr>
            <a:r>
              <a:rPr lang="en-US" sz="2400" dirty="0" smtClean="0">
                <a:ea typeface="ＭＳ Ｐゴシック"/>
              </a:rPr>
              <a:t>Professor of Surgery</a:t>
            </a:r>
          </a:p>
          <a:p>
            <a:pPr marL="0" indent="0" algn="ctr" eaLnBrk="1" hangingPunct="1">
              <a:buFontTx/>
              <a:buNone/>
            </a:pPr>
            <a:r>
              <a:rPr lang="en-US" sz="2400" dirty="0" smtClean="0">
                <a:ea typeface="ＭＳ Ｐゴシック"/>
              </a:rPr>
              <a:t>Professor of Medicine, Division of Medical Ethics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119813"/>
            <a:ext cx="9144000" cy="738187"/>
            <a:chOff x="0" y="6119813"/>
            <a:chExt cx="9144000" cy="738187"/>
          </a:xfrm>
        </p:grpSpPr>
        <p:sp>
          <p:nvSpPr>
            <p:cNvPr id="5" name="Rectangle 6"/>
            <p:cNvSpPr>
              <a:spLocks/>
            </p:cNvSpPr>
            <p:nvPr/>
          </p:nvSpPr>
          <p:spPr bwMode="auto">
            <a:xfrm>
              <a:off x="0" y="6119813"/>
              <a:ext cx="9144000" cy="738187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41" name="Rectangle 9"/>
            <p:cNvSpPr>
              <a:spLocks noChangeArrowheads="1"/>
            </p:cNvSpPr>
            <p:nvPr/>
          </p:nvSpPr>
          <p:spPr bwMode="auto">
            <a:xfrm>
              <a:off x="2286000" y="6248399"/>
              <a:ext cx="4572000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457200"/>
              <a:r>
                <a:rPr lang="en-US" b="1" dirty="0">
                  <a:solidFill>
                    <a:srgbClr val="FFFFFF"/>
                  </a:solidFill>
                  <a:latin typeface="Times"/>
                </a:rPr>
                <a:t>Division of Critical Care &amp; </a:t>
              </a:r>
            </a:p>
            <a:p>
              <a:pPr algn="ctr" defTabSz="457200"/>
              <a:r>
                <a:rPr lang="en-US" b="1" dirty="0">
                  <a:solidFill>
                    <a:srgbClr val="FFFFFF"/>
                  </a:solidFill>
                  <a:latin typeface="Times"/>
                </a:rPr>
                <a:t>Trauma Surgery</a:t>
              </a:r>
            </a:p>
          </p:txBody>
        </p:sp>
        <p:pic>
          <p:nvPicPr>
            <p:cNvPr id="14342" name="Picture 3" descr="WCMC EMBLEM WHITE copy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4" y="6172200"/>
              <a:ext cx="649288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TextBox 8"/>
            <p:cNvSpPr txBox="1">
              <a:spLocks noChangeArrowheads="1"/>
            </p:cNvSpPr>
            <p:nvPr/>
          </p:nvSpPr>
          <p:spPr bwMode="auto">
            <a:xfrm>
              <a:off x="653202" y="6347619"/>
              <a:ext cx="32766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/>
              <a:r>
                <a:rPr lang="en-US" sz="1100" dirty="0">
                  <a:solidFill>
                    <a:schemeClr val="bg1"/>
                  </a:solidFill>
                  <a:cs typeface="Arial" charset="0"/>
                </a:rPr>
                <a:t>Weill Cornell Medical College</a:t>
              </a:r>
            </a:p>
          </p:txBody>
        </p:sp>
        <p:pic>
          <p:nvPicPr>
            <p:cNvPr id="14344" name="Picture 8" descr="DOWNTOWN NYP LOGO WHI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346826"/>
              <a:ext cx="1860550" cy="29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51" y="264072"/>
            <a:ext cx="7795504" cy="5683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63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889"/>
            <a:ext cx="8229600" cy="1143000"/>
          </a:xfrm>
        </p:spPr>
        <p:txBody>
          <a:bodyPr/>
          <a:lstStyle/>
          <a:p>
            <a:r>
              <a:rPr lang="en-US" dirty="0" smtClean="0"/>
              <a:t>Source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032" y="1291889"/>
            <a:ext cx="7429461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Defined as eliminating infection, controlling ongoing contamination, restoring function</a:t>
            </a:r>
          </a:p>
          <a:p>
            <a:r>
              <a:rPr lang="en-US" dirty="0" smtClean="0"/>
              <a:t>Inadequate abscess drainage, residual necrotic tissue, and foreign bodies leave propensity for further infections</a:t>
            </a:r>
          </a:p>
          <a:p>
            <a:r>
              <a:rPr lang="en-US" dirty="0" smtClean="0"/>
              <a:t>Debridement allows wound healing and bacterial identification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Schein and Marshall </a:t>
            </a:r>
            <a:r>
              <a:rPr lang="en-US" sz="2400" i="1" dirty="0" smtClean="0"/>
              <a:t>World J </a:t>
            </a:r>
            <a:r>
              <a:rPr lang="en-US" sz="2400" i="1" dirty="0" err="1" smtClean="0"/>
              <a:t>Surg</a:t>
            </a:r>
            <a:r>
              <a:rPr lang="en-US" sz="2400" i="1" dirty="0" smtClean="0"/>
              <a:t> </a:t>
            </a:r>
            <a:r>
              <a:rPr lang="en-US" sz="2400" dirty="0" smtClean="0"/>
              <a:t>2004: 638-645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209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97848" y="-3461253"/>
            <a:ext cx="7412057" cy="119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9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which patients is cholecystectomy not safe?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391" y="1590821"/>
            <a:ext cx="6917410" cy="40175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Neutropenia</a:t>
            </a:r>
          </a:p>
          <a:p>
            <a:r>
              <a:rPr lang="en-US" dirty="0" smtClean="0"/>
              <a:t>Sepsis</a:t>
            </a:r>
          </a:p>
          <a:p>
            <a:r>
              <a:rPr lang="en-US" dirty="0" smtClean="0"/>
              <a:t>COPD</a:t>
            </a:r>
          </a:p>
          <a:p>
            <a:r>
              <a:rPr lang="en-US" dirty="0" smtClean="0"/>
              <a:t>CHF</a:t>
            </a:r>
          </a:p>
          <a:p>
            <a:r>
              <a:rPr lang="en-US" dirty="0"/>
              <a:t>LVAD</a:t>
            </a:r>
          </a:p>
          <a:p>
            <a:r>
              <a:rPr lang="en-US" dirty="0" smtClean="0"/>
              <a:t>Coagulopathy</a:t>
            </a:r>
          </a:p>
          <a:p>
            <a:r>
              <a:rPr lang="en-US" dirty="0" smtClean="0"/>
              <a:t>ECMO</a:t>
            </a:r>
          </a:p>
          <a:p>
            <a:r>
              <a:rPr lang="en-US" dirty="0" smtClean="0"/>
              <a:t>Cirrhosis</a:t>
            </a:r>
          </a:p>
          <a:p>
            <a:r>
              <a:rPr lang="en-US" dirty="0" smtClean="0"/>
              <a:t>“Too sick”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which patients is cholecystectomy not safe?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391" y="1590821"/>
            <a:ext cx="6917410" cy="401755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Neutropenia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Sepsis</a:t>
            </a:r>
          </a:p>
          <a:p>
            <a:r>
              <a:rPr lang="en-US" dirty="0" smtClean="0"/>
              <a:t>COPD</a:t>
            </a:r>
          </a:p>
          <a:p>
            <a:r>
              <a:rPr lang="en-US" dirty="0" smtClean="0"/>
              <a:t>CHF</a:t>
            </a:r>
          </a:p>
          <a:p>
            <a:r>
              <a:rPr lang="en-US" dirty="0"/>
              <a:t>LVAD</a:t>
            </a:r>
          </a:p>
          <a:p>
            <a:r>
              <a:rPr lang="en-US" dirty="0" smtClean="0"/>
              <a:t>Coagulopathy</a:t>
            </a:r>
          </a:p>
          <a:p>
            <a:r>
              <a:rPr lang="en-US" dirty="0" smtClean="0"/>
              <a:t>ECMO</a:t>
            </a:r>
          </a:p>
          <a:p>
            <a:r>
              <a:rPr lang="en-US" dirty="0" smtClean="0"/>
              <a:t>Cirrhosis</a:t>
            </a:r>
          </a:p>
          <a:p>
            <a:r>
              <a:rPr lang="en-US" dirty="0" smtClean="0"/>
              <a:t>“Too sick”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1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which patients is cholecystectomy not safe?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391" y="1590821"/>
            <a:ext cx="6917410" cy="40175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Neutropenia</a:t>
            </a:r>
          </a:p>
          <a:p>
            <a:r>
              <a:rPr lang="en-US" dirty="0" smtClean="0"/>
              <a:t>Sepsis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COPD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CHF</a:t>
            </a:r>
          </a:p>
          <a:p>
            <a:r>
              <a:rPr lang="en-US" b="1" dirty="0">
                <a:solidFill>
                  <a:srgbClr val="3366FF"/>
                </a:solidFill>
              </a:rPr>
              <a:t>LVAD</a:t>
            </a:r>
          </a:p>
          <a:p>
            <a:r>
              <a:rPr lang="en-US" dirty="0" smtClean="0"/>
              <a:t>Coagulopathy</a:t>
            </a:r>
          </a:p>
          <a:p>
            <a:r>
              <a:rPr lang="en-US" dirty="0" smtClean="0"/>
              <a:t>ECMO</a:t>
            </a:r>
          </a:p>
          <a:p>
            <a:r>
              <a:rPr lang="en-US" dirty="0" smtClean="0"/>
              <a:t>Cirrhosis</a:t>
            </a:r>
          </a:p>
          <a:p>
            <a:r>
              <a:rPr lang="en-US" dirty="0" smtClean="0"/>
              <a:t>“Too sick”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2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which patients is cholecystectomy not safe?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391" y="1590821"/>
            <a:ext cx="6917410" cy="40175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Neutropenia</a:t>
            </a:r>
          </a:p>
          <a:p>
            <a:r>
              <a:rPr lang="en-US" dirty="0" smtClean="0"/>
              <a:t>Sepsis</a:t>
            </a:r>
          </a:p>
          <a:p>
            <a:r>
              <a:rPr lang="en-US" dirty="0" smtClean="0"/>
              <a:t>COPD</a:t>
            </a:r>
          </a:p>
          <a:p>
            <a:r>
              <a:rPr lang="en-US" dirty="0" smtClean="0"/>
              <a:t>CHF</a:t>
            </a:r>
          </a:p>
          <a:p>
            <a:r>
              <a:rPr lang="en-US" dirty="0"/>
              <a:t>LVAD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Coagulopathy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ECMO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Cirrhosis</a:t>
            </a:r>
          </a:p>
          <a:p>
            <a:r>
              <a:rPr lang="en-US" dirty="0" smtClean="0"/>
              <a:t>“Too sick”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11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which patients is cholecystectomy not safe?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391" y="1590821"/>
            <a:ext cx="6917410" cy="40175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Neutropenia</a:t>
            </a:r>
          </a:p>
          <a:p>
            <a:r>
              <a:rPr lang="en-US" dirty="0" smtClean="0"/>
              <a:t>Sepsis</a:t>
            </a:r>
          </a:p>
          <a:p>
            <a:r>
              <a:rPr lang="en-US" dirty="0" smtClean="0"/>
              <a:t>COPD</a:t>
            </a:r>
          </a:p>
          <a:p>
            <a:r>
              <a:rPr lang="en-US" dirty="0" smtClean="0"/>
              <a:t>CHF</a:t>
            </a:r>
          </a:p>
          <a:p>
            <a:r>
              <a:rPr lang="en-US" dirty="0"/>
              <a:t>LVAD</a:t>
            </a:r>
          </a:p>
          <a:p>
            <a:r>
              <a:rPr lang="en-US" dirty="0" smtClean="0"/>
              <a:t>Coagulopathy</a:t>
            </a:r>
          </a:p>
          <a:p>
            <a:r>
              <a:rPr lang="en-US" dirty="0" smtClean="0"/>
              <a:t>ECMO</a:t>
            </a:r>
          </a:p>
          <a:p>
            <a:r>
              <a:rPr lang="en-US" dirty="0" smtClean="0"/>
              <a:t>Cirrhosis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“Too sick”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2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</a:t>
            </a:r>
            <a:r>
              <a:rPr lang="en-US" dirty="0" err="1" smtClean="0"/>
              <a:t>octagenarians</a:t>
            </a:r>
            <a:r>
              <a:rPr lang="en-US" dirty="0" smtClean="0"/>
              <a:t> undergo cholecystectomy?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outpatients compared to emergently admitted patients</a:t>
            </a:r>
          </a:p>
          <a:p>
            <a:r>
              <a:rPr lang="en-US" dirty="0" smtClean="0"/>
              <a:t>30% ASA 3 or more</a:t>
            </a:r>
          </a:p>
          <a:p>
            <a:r>
              <a:rPr lang="en-US" dirty="0" smtClean="0"/>
              <a:t>No differences in conversions, ICU admission, LOS</a:t>
            </a:r>
          </a:p>
          <a:p>
            <a:r>
              <a:rPr lang="en-US" dirty="0" smtClean="0"/>
              <a:t>No mortalities in either groups</a:t>
            </a:r>
          </a:p>
          <a:p>
            <a:r>
              <a:rPr lang="en-US" dirty="0" smtClean="0"/>
              <a:t>Complication rates comparable (16% overall)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sz="2400" dirty="0" err="1" smtClean="0"/>
              <a:t>Marcari</a:t>
            </a:r>
            <a:r>
              <a:rPr lang="en-US" sz="2400" dirty="0" smtClean="0"/>
              <a:t> et al. JSLS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7278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6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 with Percutaneous drainage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7638"/>
            <a:ext cx="7772400" cy="42033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Discomfort</a:t>
            </a:r>
          </a:p>
          <a:p>
            <a:r>
              <a:rPr lang="en-US" dirty="0" smtClean="0"/>
              <a:t>Recurrence (</a:t>
            </a:r>
            <a:r>
              <a:rPr lang="en-US" dirty="0" err="1" smtClean="0"/>
              <a:t>cholecystitis</a:t>
            </a:r>
            <a:r>
              <a:rPr lang="en-US" dirty="0" smtClean="0"/>
              <a:t>, gallstone pancreatitis)</a:t>
            </a:r>
          </a:p>
          <a:p>
            <a:r>
              <a:rPr lang="en-US" dirty="0" smtClean="0"/>
              <a:t>Tube complications (dislodgment, clotting)</a:t>
            </a:r>
          </a:p>
          <a:p>
            <a:r>
              <a:rPr lang="en-US" dirty="0" smtClean="0"/>
              <a:t>Bleeding from </a:t>
            </a:r>
            <a:r>
              <a:rPr lang="en-US" dirty="0" err="1" smtClean="0"/>
              <a:t>transhepatic</a:t>
            </a:r>
            <a:r>
              <a:rPr lang="en-US" dirty="0" smtClean="0"/>
              <a:t> access</a:t>
            </a:r>
          </a:p>
          <a:p>
            <a:r>
              <a:rPr lang="en-US" dirty="0" smtClean="0"/>
              <a:t>Infection of ascites</a:t>
            </a:r>
          </a:p>
          <a:p>
            <a:r>
              <a:rPr lang="en-US" dirty="0" smtClean="0"/>
              <a:t>Pain from no stone removal</a:t>
            </a:r>
          </a:p>
          <a:p>
            <a:r>
              <a:rPr lang="en-US" dirty="0" smtClean="0"/>
              <a:t>No pathology specimen</a:t>
            </a:r>
          </a:p>
          <a:p>
            <a:r>
              <a:rPr lang="en-US" dirty="0" smtClean="0"/>
              <a:t>Lack of source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0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lblad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4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Damage control surgery for gallbladder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8149" y="1596607"/>
            <a:ext cx="7638651" cy="392977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“Partial” or “Subtotal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“Abbreviated” cholecystectomy</a:t>
            </a:r>
            <a:endParaRPr lang="en-US" dirty="0"/>
          </a:p>
          <a:p>
            <a:r>
              <a:rPr lang="en-US" dirty="0" smtClean="0"/>
              <a:t>Open or laparoscopic approaches</a:t>
            </a:r>
          </a:p>
          <a:p>
            <a:r>
              <a:rPr lang="en-US" dirty="0" smtClean="0"/>
              <a:t>Majority of gallbladder removed</a:t>
            </a:r>
          </a:p>
          <a:p>
            <a:r>
              <a:rPr lang="en-US" dirty="0" smtClean="0"/>
              <a:t>Gallbladder drained</a:t>
            </a:r>
          </a:p>
          <a:p>
            <a:r>
              <a:rPr lang="en-US" dirty="0" smtClean="0"/>
              <a:t>Stones removed</a:t>
            </a:r>
            <a:endParaRPr lang="en-US" dirty="0"/>
          </a:p>
          <a:p>
            <a:r>
              <a:rPr lang="en-US" dirty="0" smtClean="0"/>
              <a:t>ERCP can occur later if needed</a:t>
            </a:r>
          </a:p>
          <a:p>
            <a:r>
              <a:rPr lang="en-US" dirty="0" smtClean="0"/>
              <a:t>Source </a:t>
            </a:r>
            <a:r>
              <a:rPr lang="en-US" dirty="0"/>
              <a:t>control </a:t>
            </a:r>
            <a:r>
              <a:rPr lang="en-US" dirty="0" smtClean="0"/>
              <a:t>much more efficacious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06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8800" y="-679041"/>
            <a:ext cx="5486400" cy="735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11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Cholecystectomy is more feasible than is highly regarded in critically ill patients</a:t>
            </a:r>
          </a:p>
          <a:p>
            <a:r>
              <a:rPr lang="en-US" dirty="0" smtClean="0"/>
              <a:t>Difficult gallbladders do not necessarily become easier with delay</a:t>
            </a:r>
          </a:p>
          <a:p>
            <a:r>
              <a:rPr lang="en-US" dirty="0" smtClean="0"/>
              <a:t>Source control, patient comfort, prevention of ED visits, and decreased costs mandate early cholecystectomy in acute </a:t>
            </a:r>
            <a:r>
              <a:rPr lang="en-US" dirty="0" err="1" smtClean="0"/>
              <a:t>cholecystitis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7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40" y="174040"/>
            <a:ext cx="8117853" cy="1007994"/>
          </a:xfrm>
        </p:spPr>
        <p:txBody>
          <a:bodyPr/>
          <a:lstStyle/>
          <a:p>
            <a:r>
              <a:rPr lang="en-US" dirty="0" smtClean="0"/>
              <a:t>Treatment of </a:t>
            </a:r>
            <a:r>
              <a:rPr lang="en-US" dirty="0" err="1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801" y="1370535"/>
            <a:ext cx="742631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Standard biliary colic requires cholecystectomy in the majority of good-risk patients within a reasonable time frame</a:t>
            </a:r>
          </a:p>
          <a:p>
            <a:r>
              <a:rPr lang="en-US" dirty="0" smtClean="0"/>
              <a:t>Controversy surrounds delaying surgery in others who may potentially have medical conditions that can be optimized in meantime</a:t>
            </a:r>
          </a:p>
          <a:p>
            <a:r>
              <a:rPr lang="en-US" dirty="0" smtClean="0"/>
              <a:t>In complicated cases, options include same admission cholecystectomy or percutaneous drainage with or without delayed cholecystectomy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3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“Complicated acute </a:t>
            </a:r>
            <a:r>
              <a:rPr lang="en-US" dirty="0" err="1" smtClean="0"/>
              <a:t>cholecystitis</a:t>
            </a:r>
            <a:r>
              <a:rPr lang="en-US" dirty="0" smtClean="0"/>
              <a:t>”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415" y="1452044"/>
            <a:ext cx="7539478" cy="42000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Prolonged symptoms in duration or chronicity of attacks causing wall thickening and other denaturation of standard anatomy</a:t>
            </a:r>
          </a:p>
          <a:p>
            <a:r>
              <a:rPr lang="en-US" dirty="0" smtClean="0"/>
              <a:t>Abscess</a:t>
            </a:r>
          </a:p>
          <a:p>
            <a:r>
              <a:rPr lang="en-US" dirty="0" smtClean="0"/>
              <a:t>Gangrenous </a:t>
            </a:r>
            <a:r>
              <a:rPr lang="en-US" dirty="0" err="1" smtClean="0"/>
              <a:t>cholecystitis</a:t>
            </a:r>
            <a:endParaRPr lang="en-US" dirty="0" smtClean="0"/>
          </a:p>
          <a:p>
            <a:r>
              <a:rPr lang="en-US" dirty="0" smtClean="0"/>
              <a:t>Gallstone pancreatitis</a:t>
            </a:r>
          </a:p>
          <a:p>
            <a:r>
              <a:rPr lang="en-US" dirty="0" err="1" smtClean="0"/>
              <a:t>Choledocholithiasis</a:t>
            </a:r>
            <a:endParaRPr lang="en-US" dirty="0" smtClean="0"/>
          </a:p>
          <a:p>
            <a:r>
              <a:rPr lang="en-US" dirty="0"/>
              <a:t>High-risk patient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2 CT scan of acute acalculous cholecystiti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81" y="206941"/>
            <a:ext cx="5722595" cy="57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3 percutaneous transhepatic ste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7241047" cy="48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5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81" y="2349486"/>
            <a:ext cx="7640065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What happens to patients discharged with </a:t>
            </a:r>
            <a:r>
              <a:rPr lang="en-US" sz="5400" dirty="0" err="1" smtClean="0"/>
              <a:t>cholecystitis</a:t>
            </a:r>
            <a:r>
              <a:rPr lang="en-US" sz="5400" dirty="0" smtClean="0"/>
              <a:t>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7058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Medicare population study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600200"/>
            <a:ext cx="8419615" cy="4525963"/>
          </a:xfrm>
        </p:spPr>
        <p:txBody>
          <a:bodyPr>
            <a:normAutofit fontScale="40000" lnSpcReduction="20000"/>
          </a:bodyPr>
          <a:lstStyle/>
          <a:p>
            <a:r>
              <a:rPr lang="en-US" sz="4900" dirty="0"/>
              <a:t>29,818 Medicare </a:t>
            </a:r>
            <a:r>
              <a:rPr lang="en-US" sz="4900" dirty="0" smtClean="0"/>
              <a:t>patients admitted </a:t>
            </a:r>
            <a:r>
              <a:rPr lang="en-US" sz="4900" dirty="0"/>
              <a:t>for acute </a:t>
            </a:r>
            <a:r>
              <a:rPr lang="en-US" sz="4900" dirty="0" err="1"/>
              <a:t>cholecystitis</a:t>
            </a:r>
            <a:r>
              <a:rPr lang="en-US" sz="4900" dirty="0"/>
              <a:t> from 1996 to </a:t>
            </a:r>
            <a:r>
              <a:rPr lang="en-US" sz="4900" dirty="0" smtClean="0"/>
              <a:t>2005 </a:t>
            </a:r>
          </a:p>
          <a:p>
            <a:r>
              <a:rPr lang="en-US" sz="4900" dirty="0" smtClean="0"/>
              <a:t>Mean </a:t>
            </a:r>
            <a:r>
              <a:rPr lang="en-US" sz="4900" dirty="0"/>
              <a:t>age was 77.7 </a:t>
            </a:r>
            <a:endParaRPr lang="en-US" sz="4900" dirty="0" smtClean="0"/>
          </a:p>
          <a:p>
            <a:r>
              <a:rPr lang="en-US" sz="4900" dirty="0" smtClean="0"/>
              <a:t>Twenty</a:t>
            </a:r>
            <a:r>
              <a:rPr lang="en-US" sz="4900" dirty="0"/>
              <a:t>-five percent of patients did not undergo cholecystectomy during the index admission. </a:t>
            </a:r>
            <a:endParaRPr lang="en-US" sz="4900" dirty="0" smtClean="0"/>
          </a:p>
          <a:p>
            <a:r>
              <a:rPr lang="en-US" sz="4900" dirty="0" smtClean="0"/>
              <a:t>Lack </a:t>
            </a:r>
            <a:r>
              <a:rPr lang="en-US" sz="4900" dirty="0"/>
              <a:t>of definitive therapy was associated with a 27% subsequent cholecystectomy rate and a 38% gallstone-related readmission rate in the 2 years after discharge; </a:t>
            </a:r>
            <a:endParaRPr lang="en-US" sz="4900" dirty="0" smtClean="0"/>
          </a:p>
          <a:p>
            <a:r>
              <a:rPr lang="en-US" sz="4900" dirty="0" smtClean="0"/>
              <a:t>No </a:t>
            </a:r>
            <a:r>
              <a:rPr lang="en-US" sz="4900" dirty="0"/>
              <a:t>cholecystectomy on initial hospitalization was associated with worse 2-year survival </a:t>
            </a:r>
            <a:r>
              <a:rPr lang="en-US" sz="4900" dirty="0" smtClean="0"/>
              <a:t>even </a:t>
            </a:r>
            <a:r>
              <a:rPr lang="en-US" sz="4900" dirty="0"/>
              <a:t>after controlling for patient demographics and </a:t>
            </a:r>
            <a:r>
              <a:rPr lang="en-US" sz="4900" dirty="0" smtClean="0"/>
              <a:t>comorbidities </a:t>
            </a:r>
          </a:p>
          <a:p>
            <a:r>
              <a:rPr lang="en-US" sz="4900" dirty="0" smtClean="0"/>
              <a:t>Readmissions </a:t>
            </a:r>
            <a:r>
              <a:rPr lang="en-US" sz="4900" dirty="0"/>
              <a:t>led to an additional $7,000 in Medicare payments per </a:t>
            </a:r>
            <a:r>
              <a:rPr lang="en-US" sz="4900" dirty="0" smtClean="0"/>
              <a:t>readmission</a:t>
            </a:r>
            <a:endParaRPr lang="en-US" sz="4900" dirty="0"/>
          </a:p>
          <a:p>
            <a:endParaRPr lang="en-US" sz="4200" dirty="0" smtClean="0"/>
          </a:p>
          <a:p>
            <a:pPr marL="0" indent="0">
              <a:buNone/>
            </a:pPr>
            <a:r>
              <a:rPr lang="en-US" sz="4200" dirty="0" smtClean="0"/>
              <a:t>		</a:t>
            </a:r>
            <a:r>
              <a:rPr lang="en-US" sz="4200" dirty="0" err="1" smtClean="0"/>
              <a:t>Riall</a:t>
            </a:r>
            <a:r>
              <a:rPr lang="en-US" sz="4200" dirty="0" smtClean="0"/>
              <a:t> TS</a:t>
            </a:r>
            <a:r>
              <a:rPr lang="en-US" sz="4200" dirty="0"/>
              <a:t> </a:t>
            </a:r>
            <a:r>
              <a:rPr lang="en-US" sz="4200" dirty="0" smtClean="0"/>
              <a:t>et al. J </a:t>
            </a:r>
            <a:r>
              <a:rPr lang="en-US" sz="4200" dirty="0"/>
              <a:t>Am </a:t>
            </a:r>
            <a:r>
              <a:rPr lang="en-US" sz="4200" dirty="0" err="1"/>
              <a:t>Coll</a:t>
            </a:r>
            <a:r>
              <a:rPr lang="en-US" sz="4200" dirty="0"/>
              <a:t> Surg. 2010 May; 210(5):668-</a:t>
            </a:r>
            <a:r>
              <a:rPr lang="en-US" sz="4200" dirty="0" smtClean="0"/>
              <a:t>77</a:t>
            </a:r>
            <a:endParaRPr lang="en-US" sz="4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2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14"/>
            <a:ext cx="8229600" cy="1143000"/>
          </a:xfrm>
        </p:spPr>
        <p:txBody>
          <a:bodyPr/>
          <a:lstStyle/>
          <a:p>
            <a:r>
              <a:rPr lang="en-US" dirty="0" smtClean="0"/>
              <a:t>Toronto population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787" y="138642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Of 27,718 patients with acute </a:t>
            </a:r>
            <a:r>
              <a:rPr lang="en-US" dirty="0" err="1"/>
              <a:t>cholecystitis</a:t>
            </a:r>
            <a:r>
              <a:rPr lang="en-US" dirty="0"/>
              <a:t>, 890 (3.3%) underwent PC. </a:t>
            </a:r>
            <a:endParaRPr lang="en-US" dirty="0" smtClean="0"/>
          </a:p>
          <a:p>
            <a:r>
              <a:rPr lang="en-US" dirty="0" smtClean="0"/>
              <a:t>PC cohort had mean age </a:t>
            </a:r>
            <a:r>
              <a:rPr lang="en-US" dirty="0"/>
              <a:t>of </a:t>
            </a:r>
            <a:r>
              <a:rPr lang="en-US" dirty="0" smtClean="0"/>
              <a:t>75 years</a:t>
            </a:r>
          </a:p>
          <a:p>
            <a:r>
              <a:rPr lang="en-US" dirty="0" smtClean="0"/>
              <a:t>14</a:t>
            </a:r>
            <a:r>
              <a:rPr lang="en-US" dirty="0"/>
              <a:t>% were in the intensive care unit on the day of </a:t>
            </a:r>
            <a:r>
              <a:rPr lang="en-US" dirty="0" smtClean="0"/>
              <a:t>PC </a:t>
            </a:r>
          </a:p>
          <a:p>
            <a:r>
              <a:rPr lang="en-US" dirty="0" smtClean="0"/>
              <a:t>In</a:t>
            </a:r>
            <a:r>
              <a:rPr lang="en-US" dirty="0"/>
              <a:t>-hospital mortality </a:t>
            </a:r>
            <a:r>
              <a:rPr lang="en-US" dirty="0" smtClean="0"/>
              <a:t>5% </a:t>
            </a:r>
          </a:p>
          <a:p>
            <a:r>
              <a:rPr lang="en-US" dirty="0" smtClean="0"/>
              <a:t>Within 1 </a:t>
            </a:r>
            <a:r>
              <a:rPr lang="en-US" dirty="0"/>
              <a:t>year after PC, only 40% had undergone cholecystectomy, while an additional 18% had died without </a:t>
            </a:r>
            <a:r>
              <a:rPr lang="en-US" dirty="0" smtClean="0"/>
              <a:t>cholecystectomy </a:t>
            </a:r>
          </a:p>
          <a:p>
            <a:r>
              <a:rPr lang="en-US" dirty="0" smtClean="0"/>
              <a:t>The </a:t>
            </a:r>
            <a:r>
              <a:rPr lang="en-US" dirty="0"/>
              <a:t>risk of a gallstone-related ED visit or hospital admission was 49% by 1 year after </a:t>
            </a:r>
            <a:r>
              <a:rPr lang="en-US" dirty="0" smtClean="0"/>
              <a:t>discharge</a:t>
            </a:r>
          </a:p>
          <a:p>
            <a:pPr marL="0" indent="0">
              <a:buNone/>
            </a:pPr>
            <a:r>
              <a:rPr lang="en-US" dirty="0" smtClean="0"/>
              <a:t>	 </a:t>
            </a:r>
            <a:r>
              <a:rPr lang="en-US" sz="1900" dirty="0" smtClean="0"/>
              <a:t>C de </a:t>
            </a:r>
            <a:r>
              <a:rPr lang="en-US" sz="1900" dirty="0" err="1" smtClean="0"/>
              <a:t>Mestral</a:t>
            </a:r>
            <a:r>
              <a:rPr lang="en-US" sz="1900" dirty="0" smtClean="0"/>
              <a:t>, D Gomez, B Haas, B </a:t>
            </a:r>
            <a:r>
              <a:rPr lang="en-US" sz="1900" dirty="0" err="1" smtClean="0"/>
              <a:t>Zagorski</a:t>
            </a:r>
            <a:r>
              <a:rPr lang="en-US" sz="1900" dirty="0" smtClean="0"/>
              <a:t>, O </a:t>
            </a:r>
            <a:r>
              <a:rPr lang="en-US" sz="1900" dirty="0" err="1" smtClean="0"/>
              <a:t>Rotstein</a:t>
            </a:r>
            <a:r>
              <a:rPr lang="en-US" sz="1900" dirty="0" smtClean="0"/>
              <a:t>, A </a:t>
            </a:r>
            <a:r>
              <a:rPr lang="en-US" sz="1900" dirty="0" err="1" smtClean="0"/>
              <a:t>Nathens</a:t>
            </a:r>
            <a:r>
              <a:rPr lang="en-US" sz="1900" dirty="0" smtClean="0"/>
              <a:t>.  J Trauma 2013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23877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18687</TotalTime>
  <Words>615</Words>
  <Application>Microsoft Macintosh PowerPoint</Application>
  <PresentationFormat>On-screen Show (4:3)</PresentationFormat>
  <Paragraphs>122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Surgery is the best treatment for acute cholecystitis</vt:lpstr>
      <vt:lpstr>PowerPoint Presentation</vt:lpstr>
      <vt:lpstr>Treatment of cholecystitis</vt:lpstr>
      <vt:lpstr>“Complicated acute cholecystitis” </vt:lpstr>
      <vt:lpstr>PowerPoint Presentation</vt:lpstr>
      <vt:lpstr>PowerPoint Presentation</vt:lpstr>
      <vt:lpstr>What happens to patients discharged with cholecystitis?</vt:lpstr>
      <vt:lpstr>Medicare population study</vt:lpstr>
      <vt:lpstr>Toronto population study</vt:lpstr>
      <vt:lpstr>PowerPoint Presentation</vt:lpstr>
      <vt:lpstr>Source control</vt:lpstr>
      <vt:lpstr>PowerPoint Presentation</vt:lpstr>
      <vt:lpstr>In which patients is cholecystectomy not safe?</vt:lpstr>
      <vt:lpstr>In which patients is cholecystectomy not safe?</vt:lpstr>
      <vt:lpstr>In which patients is cholecystectomy not safe?</vt:lpstr>
      <vt:lpstr>In which patients is cholecystectomy not safe?</vt:lpstr>
      <vt:lpstr>In which patients is cholecystectomy not safe?</vt:lpstr>
      <vt:lpstr>Can octagenarians undergo cholecystectomy?</vt:lpstr>
      <vt:lpstr>Problems with Percutaneous drainage</vt:lpstr>
      <vt:lpstr>Damage control surgery for gallbladder</vt:lpstr>
      <vt:lpstr>PowerPoint Presentation</vt:lpstr>
      <vt:lpstr>Conclusions</vt:lpstr>
    </vt:vector>
  </TitlesOfParts>
  <Company>WCMC-Q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Massive Transfusion Protocol</dc:title>
  <dc:creator>ssoguest</dc:creator>
  <cp:lastModifiedBy>Soumitra Eachempati</cp:lastModifiedBy>
  <cp:revision>1737</cp:revision>
  <dcterms:created xsi:type="dcterms:W3CDTF">2014-10-14T01:18:29Z</dcterms:created>
  <dcterms:modified xsi:type="dcterms:W3CDTF">2015-08-05T01:40:17Z</dcterms:modified>
</cp:coreProperties>
</file>