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8"/>
  </p:notesMasterIdLst>
  <p:sldIdLst>
    <p:sldId id="260" r:id="rId3"/>
    <p:sldId id="262" r:id="rId4"/>
    <p:sldId id="261" r:id="rId5"/>
    <p:sldId id="257" r:id="rId6"/>
    <p:sldId id="264" r:id="rId7"/>
    <p:sldId id="265" r:id="rId8"/>
    <p:sldId id="266" r:id="rId9"/>
    <p:sldId id="274" r:id="rId10"/>
    <p:sldId id="269" r:id="rId11"/>
    <p:sldId id="270" r:id="rId12"/>
    <p:sldId id="278" r:id="rId13"/>
    <p:sldId id="286" r:id="rId14"/>
    <p:sldId id="267" r:id="rId15"/>
    <p:sldId id="285" r:id="rId16"/>
    <p:sldId id="275" r:id="rId17"/>
    <p:sldId id="279" r:id="rId18"/>
    <p:sldId id="272" r:id="rId19"/>
    <p:sldId id="273" r:id="rId20"/>
    <p:sldId id="271" r:id="rId21"/>
    <p:sldId id="288" r:id="rId22"/>
    <p:sldId id="277"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289" r:id="rId42"/>
    <p:sldId id="287" r:id="rId43"/>
    <p:sldId id="308" r:id="rId44"/>
    <p:sldId id="309" r:id="rId45"/>
    <p:sldId id="310" r:id="rId46"/>
    <p:sldId id="31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515" autoAdjust="0"/>
    <p:restoredTop sz="94660"/>
  </p:normalViewPr>
  <p:slideViewPr>
    <p:cSldViewPr showGuides="1">
      <p:cViewPr varScale="1">
        <p:scale>
          <a:sx n="70" d="100"/>
          <a:sy n="70" d="100"/>
        </p:scale>
        <p:origin x="1590" y="72"/>
      </p:cViewPr>
      <p:guideLst>
        <p:guide orient="horz" pos="273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12723-55A9-4102-AF14-1AFAADE4F3E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54B00F7-26AF-4A2C-9982-0623E88C0B0D}">
      <dgm:prSet phldrT="[Text]"/>
      <dgm:spPr/>
      <dgm:t>
        <a:bodyPr/>
        <a:lstStyle/>
        <a:p>
          <a:r>
            <a:rPr lang="en-US" b="1" i="1" dirty="0" smtClean="0"/>
            <a:t>267</a:t>
          </a:r>
          <a:r>
            <a:rPr lang="en-US" dirty="0" smtClean="0"/>
            <a:t> patients with diverticulitis admitted</a:t>
          </a:r>
          <a:endParaRPr lang="en-US" dirty="0"/>
        </a:p>
      </dgm:t>
    </dgm:pt>
    <dgm:pt modelId="{AEC7AD16-474E-4893-A8D7-2D3F8F3E7154}" type="parTrans" cxnId="{EB4F0968-F84F-43AF-B8FF-8EED3EF4E432}">
      <dgm:prSet/>
      <dgm:spPr/>
      <dgm:t>
        <a:bodyPr/>
        <a:lstStyle/>
        <a:p>
          <a:endParaRPr lang="en-US"/>
        </a:p>
      </dgm:t>
    </dgm:pt>
    <dgm:pt modelId="{E8600AA3-0C71-48A8-ABAB-DC0581F5B127}" type="sibTrans" cxnId="{EB4F0968-F84F-43AF-B8FF-8EED3EF4E432}">
      <dgm:prSet/>
      <dgm:spPr/>
      <dgm:t>
        <a:bodyPr/>
        <a:lstStyle/>
        <a:p>
          <a:endParaRPr lang="en-US"/>
        </a:p>
      </dgm:t>
    </dgm:pt>
    <dgm:pt modelId="{6181A68F-80A0-46DE-A938-4C5461B2F59A}">
      <dgm:prSet phldrT="[Text]"/>
      <dgm:spPr/>
      <dgm:t>
        <a:bodyPr/>
        <a:lstStyle/>
        <a:p>
          <a:r>
            <a:rPr lang="en-US" b="1" i="1" dirty="0" smtClean="0"/>
            <a:t>139</a:t>
          </a:r>
          <a:r>
            <a:rPr lang="en-US" dirty="0" smtClean="0"/>
            <a:t> patients included and laparoscopy performed</a:t>
          </a:r>
          <a:endParaRPr lang="en-US" dirty="0"/>
        </a:p>
      </dgm:t>
    </dgm:pt>
    <dgm:pt modelId="{9F3D9211-49F1-4418-9B44-2E6E5DC175EF}" type="parTrans" cxnId="{6BF00055-5515-44B4-BDE3-BC742623BA51}">
      <dgm:prSet/>
      <dgm:spPr/>
      <dgm:t>
        <a:bodyPr/>
        <a:lstStyle/>
        <a:p>
          <a:endParaRPr lang="en-US"/>
        </a:p>
      </dgm:t>
    </dgm:pt>
    <dgm:pt modelId="{7FDE2E25-CFE4-46AF-AB73-8C381BD7EDD5}" type="sibTrans" cxnId="{6BF00055-5515-44B4-BDE3-BC742623BA51}">
      <dgm:prSet/>
      <dgm:spPr/>
      <dgm:t>
        <a:bodyPr/>
        <a:lstStyle/>
        <a:p>
          <a:endParaRPr lang="en-US"/>
        </a:p>
      </dgm:t>
    </dgm:pt>
    <dgm:pt modelId="{8870914E-33B7-40CB-8203-A2D5647A97F6}">
      <dgm:prSet phldrT="[Text]"/>
      <dgm:spPr/>
      <dgm:t>
        <a:bodyPr/>
        <a:lstStyle/>
        <a:p>
          <a:r>
            <a:rPr lang="en-US" b="1" i="1" dirty="0" smtClean="0"/>
            <a:t>56</a:t>
          </a:r>
          <a:r>
            <a:rPr lang="en-US" dirty="0" smtClean="0"/>
            <a:t> not considered Hinchey III</a:t>
          </a:r>
          <a:endParaRPr lang="en-US" dirty="0"/>
        </a:p>
      </dgm:t>
    </dgm:pt>
    <dgm:pt modelId="{719F0751-465D-470A-9B61-6956BD33E185}" type="parTrans" cxnId="{A3D8F39A-17DD-443F-9684-3374E872B852}">
      <dgm:prSet/>
      <dgm:spPr/>
      <dgm:t>
        <a:bodyPr/>
        <a:lstStyle/>
        <a:p>
          <a:endParaRPr lang="en-US"/>
        </a:p>
      </dgm:t>
    </dgm:pt>
    <dgm:pt modelId="{8EF02845-CDE7-4D38-AC7B-EE3BCA391E3B}" type="sibTrans" cxnId="{A3D8F39A-17DD-443F-9684-3374E872B852}">
      <dgm:prSet/>
      <dgm:spPr/>
      <dgm:t>
        <a:bodyPr/>
        <a:lstStyle/>
        <a:p>
          <a:endParaRPr lang="en-US"/>
        </a:p>
      </dgm:t>
    </dgm:pt>
    <dgm:pt modelId="{D5CEB0D7-07ED-4B72-AA6A-9273B304497F}">
      <dgm:prSet phldrT="[Text]"/>
      <dgm:spPr/>
      <dgm:t>
        <a:bodyPr/>
        <a:lstStyle/>
        <a:p>
          <a:r>
            <a:rPr lang="en-US" b="1" i="1" dirty="0" smtClean="0"/>
            <a:t>83</a:t>
          </a:r>
          <a:r>
            <a:rPr lang="en-US" dirty="0" smtClean="0"/>
            <a:t> Hinchey III – randomized</a:t>
          </a:r>
          <a:endParaRPr lang="en-US" dirty="0"/>
        </a:p>
      </dgm:t>
    </dgm:pt>
    <dgm:pt modelId="{3CE3D263-AA48-4F0C-9F04-5760DE293471}" type="parTrans" cxnId="{95A9FE40-D3FA-4698-AE4A-CEC572CDD3B9}">
      <dgm:prSet/>
      <dgm:spPr/>
      <dgm:t>
        <a:bodyPr/>
        <a:lstStyle/>
        <a:p>
          <a:endParaRPr lang="en-US"/>
        </a:p>
      </dgm:t>
    </dgm:pt>
    <dgm:pt modelId="{8E7B2C72-EE1E-464A-9137-DDF720FB3C7B}" type="sibTrans" cxnId="{95A9FE40-D3FA-4698-AE4A-CEC572CDD3B9}">
      <dgm:prSet/>
      <dgm:spPr/>
      <dgm:t>
        <a:bodyPr/>
        <a:lstStyle/>
        <a:p>
          <a:endParaRPr lang="en-US"/>
        </a:p>
      </dgm:t>
    </dgm:pt>
    <dgm:pt modelId="{37352C2D-70A1-4E89-A9A9-76D466B4DB39}">
      <dgm:prSet phldrT="[Text]"/>
      <dgm:spPr/>
      <dgm:t>
        <a:bodyPr/>
        <a:lstStyle/>
        <a:p>
          <a:r>
            <a:rPr lang="en-US" b="1" i="1" dirty="0" smtClean="0"/>
            <a:t>43</a:t>
          </a:r>
          <a:r>
            <a:rPr lang="en-US" dirty="0" smtClean="0"/>
            <a:t> laparoscopic lavage</a:t>
          </a:r>
          <a:endParaRPr lang="en-US" dirty="0"/>
        </a:p>
      </dgm:t>
    </dgm:pt>
    <dgm:pt modelId="{13937BEF-21E5-49B2-AE37-5A7C75061AB6}" type="parTrans" cxnId="{1B3924D2-5562-4A6D-86CB-7C23E9D2C461}">
      <dgm:prSet/>
      <dgm:spPr/>
      <dgm:t>
        <a:bodyPr/>
        <a:lstStyle/>
        <a:p>
          <a:endParaRPr lang="en-US"/>
        </a:p>
      </dgm:t>
    </dgm:pt>
    <dgm:pt modelId="{AC5901ED-0E58-4F5E-A090-B8C1B18C4063}" type="sibTrans" cxnId="{1B3924D2-5562-4A6D-86CB-7C23E9D2C461}">
      <dgm:prSet/>
      <dgm:spPr/>
      <dgm:t>
        <a:bodyPr/>
        <a:lstStyle/>
        <a:p>
          <a:endParaRPr lang="en-US"/>
        </a:p>
      </dgm:t>
    </dgm:pt>
    <dgm:pt modelId="{243F391A-21B5-4875-B617-292273C2C2CE}">
      <dgm:prSet phldrT="[Text]"/>
      <dgm:spPr/>
      <dgm:t>
        <a:bodyPr/>
        <a:lstStyle/>
        <a:p>
          <a:r>
            <a:rPr lang="en-US" b="1" i="1" dirty="0" smtClean="0"/>
            <a:t>40</a:t>
          </a:r>
          <a:r>
            <a:rPr lang="en-US" dirty="0" smtClean="0"/>
            <a:t> Hartmann’s procedure</a:t>
          </a:r>
          <a:endParaRPr lang="en-US" dirty="0"/>
        </a:p>
      </dgm:t>
    </dgm:pt>
    <dgm:pt modelId="{65B486A5-3529-40BE-9051-19CCA240EA39}" type="parTrans" cxnId="{2B2056D0-F2A4-4638-B8C3-03CEC846396B}">
      <dgm:prSet/>
      <dgm:spPr/>
      <dgm:t>
        <a:bodyPr/>
        <a:lstStyle/>
        <a:p>
          <a:endParaRPr lang="en-US"/>
        </a:p>
      </dgm:t>
    </dgm:pt>
    <dgm:pt modelId="{F4237179-2D5E-4BB2-ADE1-87D342ABB875}" type="sibTrans" cxnId="{2B2056D0-F2A4-4638-B8C3-03CEC846396B}">
      <dgm:prSet/>
      <dgm:spPr/>
      <dgm:t>
        <a:bodyPr/>
        <a:lstStyle/>
        <a:p>
          <a:endParaRPr lang="en-US"/>
        </a:p>
      </dgm:t>
    </dgm:pt>
    <dgm:pt modelId="{DB096365-7D7B-48BD-8AE8-030D25837551}">
      <dgm:prSet phldrT="[Text]"/>
      <dgm:spPr/>
      <dgm:t>
        <a:bodyPr/>
        <a:lstStyle/>
        <a:p>
          <a:r>
            <a:rPr lang="en-US" b="1" i="1" dirty="0" smtClean="0"/>
            <a:t>36</a:t>
          </a:r>
          <a:r>
            <a:rPr lang="en-US" dirty="0" smtClean="0"/>
            <a:t> patients operated</a:t>
          </a:r>
          <a:endParaRPr lang="en-US" dirty="0"/>
        </a:p>
      </dgm:t>
    </dgm:pt>
    <dgm:pt modelId="{14C57CFE-1692-476B-96F0-6BF1A363D9BC}" type="parTrans" cxnId="{91E47FA0-6F10-432C-AF44-70D98DF91232}">
      <dgm:prSet/>
      <dgm:spPr/>
      <dgm:t>
        <a:bodyPr/>
        <a:lstStyle/>
        <a:p>
          <a:endParaRPr lang="en-US"/>
        </a:p>
      </dgm:t>
    </dgm:pt>
    <dgm:pt modelId="{12AB223F-BDA5-4313-870E-09994BE76FF5}" type="sibTrans" cxnId="{91E47FA0-6F10-432C-AF44-70D98DF91232}">
      <dgm:prSet/>
      <dgm:spPr/>
      <dgm:t>
        <a:bodyPr/>
        <a:lstStyle/>
        <a:p>
          <a:endParaRPr lang="en-US"/>
        </a:p>
      </dgm:t>
    </dgm:pt>
    <dgm:pt modelId="{2F44015C-CD8C-403D-A8B4-9710D8D69EDB}">
      <dgm:prSet phldrT="[Text]"/>
      <dgm:spPr/>
      <dgm:t>
        <a:bodyPr/>
        <a:lstStyle/>
        <a:p>
          <a:r>
            <a:rPr lang="en-US" b="1" i="1" dirty="0" smtClean="0"/>
            <a:t>39</a:t>
          </a:r>
          <a:r>
            <a:rPr lang="en-US" dirty="0" smtClean="0"/>
            <a:t> patients operated</a:t>
          </a:r>
          <a:endParaRPr lang="en-US" dirty="0"/>
        </a:p>
      </dgm:t>
    </dgm:pt>
    <dgm:pt modelId="{E04A65A9-BA6B-4665-AC28-6D655F999641}" type="parTrans" cxnId="{2E580499-EED1-49A7-A016-5E31B48CFBB5}">
      <dgm:prSet/>
      <dgm:spPr/>
      <dgm:t>
        <a:bodyPr/>
        <a:lstStyle/>
        <a:p>
          <a:endParaRPr lang="en-US"/>
        </a:p>
      </dgm:t>
    </dgm:pt>
    <dgm:pt modelId="{E38C51B9-2F24-44DB-A2E7-4B1F23955E06}" type="sibTrans" cxnId="{2E580499-EED1-49A7-A016-5E31B48CFBB5}">
      <dgm:prSet/>
      <dgm:spPr/>
      <dgm:t>
        <a:bodyPr/>
        <a:lstStyle/>
        <a:p>
          <a:endParaRPr lang="en-US"/>
        </a:p>
      </dgm:t>
    </dgm:pt>
    <dgm:pt modelId="{6B4B59D1-7160-494C-A031-1BBB6A3FDB23}" type="pres">
      <dgm:prSet presAssocID="{94912723-55A9-4102-AF14-1AFAADE4F3EF}" presName="hierChild1" presStyleCnt="0">
        <dgm:presLayoutVars>
          <dgm:chPref val="1"/>
          <dgm:dir/>
          <dgm:animOne val="branch"/>
          <dgm:animLvl val="lvl"/>
          <dgm:resizeHandles/>
        </dgm:presLayoutVars>
      </dgm:prSet>
      <dgm:spPr/>
      <dgm:t>
        <a:bodyPr/>
        <a:lstStyle/>
        <a:p>
          <a:endParaRPr lang="en-US"/>
        </a:p>
      </dgm:t>
    </dgm:pt>
    <dgm:pt modelId="{DE5B63B3-E4EC-49A4-A9A1-13AB23769CA3}" type="pres">
      <dgm:prSet presAssocID="{354B00F7-26AF-4A2C-9982-0623E88C0B0D}" presName="hierRoot1" presStyleCnt="0"/>
      <dgm:spPr/>
    </dgm:pt>
    <dgm:pt modelId="{A69DDA06-A173-43B1-ACAA-14B7C4447535}" type="pres">
      <dgm:prSet presAssocID="{354B00F7-26AF-4A2C-9982-0623E88C0B0D}" presName="composite" presStyleCnt="0"/>
      <dgm:spPr/>
    </dgm:pt>
    <dgm:pt modelId="{F2EA3835-F489-43DD-AB5F-6E0F87EF6146}" type="pres">
      <dgm:prSet presAssocID="{354B00F7-26AF-4A2C-9982-0623E88C0B0D}" presName="background" presStyleLbl="node0" presStyleIdx="0" presStyleCnt="1"/>
      <dgm:spPr/>
    </dgm:pt>
    <dgm:pt modelId="{9A48AF15-202E-40D2-99CB-C46FC43C84CC}" type="pres">
      <dgm:prSet presAssocID="{354B00F7-26AF-4A2C-9982-0623E88C0B0D}" presName="text" presStyleLbl="fgAcc0" presStyleIdx="0" presStyleCnt="1">
        <dgm:presLayoutVars>
          <dgm:chPref val="3"/>
        </dgm:presLayoutVars>
      </dgm:prSet>
      <dgm:spPr/>
      <dgm:t>
        <a:bodyPr/>
        <a:lstStyle/>
        <a:p>
          <a:endParaRPr lang="en-US"/>
        </a:p>
      </dgm:t>
    </dgm:pt>
    <dgm:pt modelId="{81812EEC-2C76-40BF-AD2E-AD95D956D6DB}" type="pres">
      <dgm:prSet presAssocID="{354B00F7-26AF-4A2C-9982-0623E88C0B0D}" presName="hierChild2" presStyleCnt="0"/>
      <dgm:spPr/>
    </dgm:pt>
    <dgm:pt modelId="{BB580DFC-DA95-4D58-BA77-ADFCFF159791}" type="pres">
      <dgm:prSet presAssocID="{9F3D9211-49F1-4418-9B44-2E6E5DC175EF}" presName="Name10" presStyleLbl="parChTrans1D2" presStyleIdx="0" presStyleCnt="1"/>
      <dgm:spPr/>
      <dgm:t>
        <a:bodyPr/>
        <a:lstStyle/>
        <a:p>
          <a:endParaRPr lang="en-US"/>
        </a:p>
      </dgm:t>
    </dgm:pt>
    <dgm:pt modelId="{1055988E-6C03-47F9-B191-41116EE8902C}" type="pres">
      <dgm:prSet presAssocID="{6181A68F-80A0-46DE-A938-4C5461B2F59A}" presName="hierRoot2" presStyleCnt="0"/>
      <dgm:spPr/>
    </dgm:pt>
    <dgm:pt modelId="{F0FBC1D6-54E9-4389-9F2D-81966D2414A3}" type="pres">
      <dgm:prSet presAssocID="{6181A68F-80A0-46DE-A938-4C5461B2F59A}" presName="composite2" presStyleCnt="0"/>
      <dgm:spPr/>
    </dgm:pt>
    <dgm:pt modelId="{F53BABC6-7E72-471F-9CE8-3E6BA58D48C5}" type="pres">
      <dgm:prSet presAssocID="{6181A68F-80A0-46DE-A938-4C5461B2F59A}" presName="background2" presStyleLbl="node2" presStyleIdx="0" presStyleCnt="1"/>
      <dgm:spPr/>
    </dgm:pt>
    <dgm:pt modelId="{EEE77D36-AF8C-4F64-BC28-25A8339630B6}" type="pres">
      <dgm:prSet presAssocID="{6181A68F-80A0-46DE-A938-4C5461B2F59A}" presName="text2" presStyleLbl="fgAcc2" presStyleIdx="0" presStyleCnt="1">
        <dgm:presLayoutVars>
          <dgm:chPref val="3"/>
        </dgm:presLayoutVars>
      </dgm:prSet>
      <dgm:spPr/>
      <dgm:t>
        <a:bodyPr/>
        <a:lstStyle/>
        <a:p>
          <a:endParaRPr lang="en-US"/>
        </a:p>
      </dgm:t>
    </dgm:pt>
    <dgm:pt modelId="{71358561-A35C-4D62-B885-5FC5B7B57502}" type="pres">
      <dgm:prSet presAssocID="{6181A68F-80A0-46DE-A938-4C5461B2F59A}" presName="hierChild3" presStyleCnt="0"/>
      <dgm:spPr/>
    </dgm:pt>
    <dgm:pt modelId="{DD30E2F7-AED1-49EF-A7B2-D967B43E48B7}" type="pres">
      <dgm:prSet presAssocID="{719F0751-465D-470A-9B61-6956BD33E185}" presName="Name17" presStyleLbl="parChTrans1D3" presStyleIdx="0" presStyleCnt="2"/>
      <dgm:spPr/>
      <dgm:t>
        <a:bodyPr/>
        <a:lstStyle/>
        <a:p>
          <a:endParaRPr lang="en-US"/>
        </a:p>
      </dgm:t>
    </dgm:pt>
    <dgm:pt modelId="{C529AC39-E70E-4E95-B233-E37C723C41C8}" type="pres">
      <dgm:prSet presAssocID="{8870914E-33B7-40CB-8203-A2D5647A97F6}" presName="hierRoot3" presStyleCnt="0"/>
      <dgm:spPr/>
    </dgm:pt>
    <dgm:pt modelId="{FE2E4305-5680-46F1-8ED7-52A3D11DD408}" type="pres">
      <dgm:prSet presAssocID="{8870914E-33B7-40CB-8203-A2D5647A97F6}" presName="composite3" presStyleCnt="0"/>
      <dgm:spPr/>
    </dgm:pt>
    <dgm:pt modelId="{1C191503-0554-4907-916C-4B7FB1C94C26}" type="pres">
      <dgm:prSet presAssocID="{8870914E-33B7-40CB-8203-A2D5647A97F6}" presName="background3" presStyleLbl="node3" presStyleIdx="0" presStyleCnt="2"/>
      <dgm:spPr/>
    </dgm:pt>
    <dgm:pt modelId="{34AD34F1-AB3D-4088-884A-DB7A93DFC666}" type="pres">
      <dgm:prSet presAssocID="{8870914E-33B7-40CB-8203-A2D5647A97F6}" presName="text3" presStyleLbl="fgAcc3" presStyleIdx="0" presStyleCnt="2">
        <dgm:presLayoutVars>
          <dgm:chPref val="3"/>
        </dgm:presLayoutVars>
      </dgm:prSet>
      <dgm:spPr/>
      <dgm:t>
        <a:bodyPr/>
        <a:lstStyle/>
        <a:p>
          <a:endParaRPr lang="en-US"/>
        </a:p>
      </dgm:t>
    </dgm:pt>
    <dgm:pt modelId="{11A75373-69FD-433A-B543-13617318EC3A}" type="pres">
      <dgm:prSet presAssocID="{8870914E-33B7-40CB-8203-A2D5647A97F6}" presName="hierChild4" presStyleCnt="0"/>
      <dgm:spPr/>
    </dgm:pt>
    <dgm:pt modelId="{CAF8DE47-0A0A-4028-B148-56BF3DAEBF0C}" type="pres">
      <dgm:prSet presAssocID="{3CE3D263-AA48-4F0C-9F04-5760DE293471}" presName="Name17" presStyleLbl="parChTrans1D3" presStyleIdx="1" presStyleCnt="2"/>
      <dgm:spPr/>
      <dgm:t>
        <a:bodyPr/>
        <a:lstStyle/>
        <a:p>
          <a:endParaRPr lang="en-US"/>
        </a:p>
      </dgm:t>
    </dgm:pt>
    <dgm:pt modelId="{AA8A2E01-A941-4129-BF4F-2F8E04105F19}" type="pres">
      <dgm:prSet presAssocID="{D5CEB0D7-07ED-4B72-AA6A-9273B304497F}" presName="hierRoot3" presStyleCnt="0"/>
      <dgm:spPr/>
    </dgm:pt>
    <dgm:pt modelId="{DA01F542-BD08-4A12-9A8F-6144BB2A31E1}" type="pres">
      <dgm:prSet presAssocID="{D5CEB0D7-07ED-4B72-AA6A-9273B304497F}" presName="composite3" presStyleCnt="0"/>
      <dgm:spPr/>
    </dgm:pt>
    <dgm:pt modelId="{BBCF8EC6-606A-44E5-9FBA-88C0863CBBD0}" type="pres">
      <dgm:prSet presAssocID="{D5CEB0D7-07ED-4B72-AA6A-9273B304497F}" presName="background3" presStyleLbl="node3" presStyleIdx="1" presStyleCnt="2"/>
      <dgm:spPr/>
    </dgm:pt>
    <dgm:pt modelId="{DF857537-D97A-4AB3-AFE3-A3D8E2B295CC}" type="pres">
      <dgm:prSet presAssocID="{D5CEB0D7-07ED-4B72-AA6A-9273B304497F}" presName="text3" presStyleLbl="fgAcc3" presStyleIdx="1" presStyleCnt="2">
        <dgm:presLayoutVars>
          <dgm:chPref val="3"/>
        </dgm:presLayoutVars>
      </dgm:prSet>
      <dgm:spPr/>
      <dgm:t>
        <a:bodyPr/>
        <a:lstStyle/>
        <a:p>
          <a:endParaRPr lang="en-US"/>
        </a:p>
      </dgm:t>
    </dgm:pt>
    <dgm:pt modelId="{C4D6828E-DBBB-434B-BF18-15483552EE4C}" type="pres">
      <dgm:prSet presAssocID="{D5CEB0D7-07ED-4B72-AA6A-9273B304497F}" presName="hierChild4" presStyleCnt="0"/>
      <dgm:spPr/>
    </dgm:pt>
    <dgm:pt modelId="{8B063AC0-0C6D-4811-8055-E8C055583F37}" type="pres">
      <dgm:prSet presAssocID="{13937BEF-21E5-49B2-AE37-5A7C75061AB6}" presName="Name23" presStyleLbl="parChTrans1D4" presStyleIdx="0" presStyleCnt="4"/>
      <dgm:spPr/>
      <dgm:t>
        <a:bodyPr/>
        <a:lstStyle/>
        <a:p>
          <a:endParaRPr lang="en-US"/>
        </a:p>
      </dgm:t>
    </dgm:pt>
    <dgm:pt modelId="{DD936B0D-E6DF-4E78-8778-90EF3F24CF12}" type="pres">
      <dgm:prSet presAssocID="{37352C2D-70A1-4E89-A9A9-76D466B4DB39}" presName="hierRoot4" presStyleCnt="0"/>
      <dgm:spPr/>
    </dgm:pt>
    <dgm:pt modelId="{8D7E0FA7-1CC4-495B-A425-B53E99738975}" type="pres">
      <dgm:prSet presAssocID="{37352C2D-70A1-4E89-A9A9-76D466B4DB39}" presName="composite4" presStyleCnt="0"/>
      <dgm:spPr/>
    </dgm:pt>
    <dgm:pt modelId="{897312AB-AE28-4A47-87E0-27FD8140512E}" type="pres">
      <dgm:prSet presAssocID="{37352C2D-70A1-4E89-A9A9-76D466B4DB39}" presName="background4" presStyleLbl="node4" presStyleIdx="0" presStyleCnt="4"/>
      <dgm:spPr/>
    </dgm:pt>
    <dgm:pt modelId="{FD4012D2-89A2-4DE9-8368-EC70A6BE15CD}" type="pres">
      <dgm:prSet presAssocID="{37352C2D-70A1-4E89-A9A9-76D466B4DB39}" presName="text4" presStyleLbl="fgAcc4" presStyleIdx="0" presStyleCnt="4">
        <dgm:presLayoutVars>
          <dgm:chPref val="3"/>
        </dgm:presLayoutVars>
      </dgm:prSet>
      <dgm:spPr/>
      <dgm:t>
        <a:bodyPr/>
        <a:lstStyle/>
        <a:p>
          <a:endParaRPr lang="en-US"/>
        </a:p>
      </dgm:t>
    </dgm:pt>
    <dgm:pt modelId="{11F76AAD-9A88-46B1-B6D5-253E77D27C0B}" type="pres">
      <dgm:prSet presAssocID="{37352C2D-70A1-4E89-A9A9-76D466B4DB39}" presName="hierChild5" presStyleCnt="0"/>
      <dgm:spPr/>
    </dgm:pt>
    <dgm:pt modelId="{982C1750-7903-4068-B3D1-09B6FE6F49CC}" type="pres">
      <dgm:prSet presAssocID="{E04A65A9-BA6B-4665-AC28-6D655F999641}" presName="Name23" presStyleLbl="parChTrans1D4" presStyleIdx="1" presStyleCnt="4"/>
      <dgm:spPr/>
      <dgm:t>
        <a:bodyPr/>
        <a:lstStyle/>
        <a:p>
          <a:endParaRPr lang="en-US"/>
        </a:p>
      </dgm:t>
    </dgm:pt>
    <dgm:pt modelId="{FD13AE52-B38E-4C95-B8BD-414F9B6093C6}" type="pres">
      <dgm:prSet presAssocID="{2F44015C-CD8C-403D-A8B4-9710D8D69EDB}" presName="hierRoot4" presStyleCnt="0"/>
      <dgm:spPr/>
    </dgm:pt>
    <dgm:pt modelId="{88F42FE9-EEAE-4668-A18D-38307E061D9F}" type="pres">
      <dgm:prSet presAssocID="{2F44015C-CD8C-403D-A8B4-9710D8D69EDB}" presName="composite4" presStyleCnt="0"/>
      <dgm:spPr/>
    </dgm:pt>
    <dgm:pt modelId="{5D84C1C7-315C-4648-A416-DC490E352E6C}" type="pres">
      <dgm:prSet presAssocID="{2F44015C-CD8C-403D-A8B4-9710D8D69EDB}" presName="background4" presStyleLbl="node4" presStyleIdx="1" presStyleCnt="4"/>
      <dgm:spPr/>
    </dgm:pt>
    <dgm:pt modelId="{CCD81445-D41C-41D6-9DE6-4AC3C8CF23DF}" type="pres">
      <dgm:prSet presAssocID="{2F44015C-CD8C-403D-A8B4-9710D8D69EDB}" presName="text4" presStyleLbl="fgAcc4" presStyleIdx="1" presStyleCnt="4">
        <dgm:presLayoutVars>
          <dgm:chPref val="3"/>
        </dgm:presLayoutVars>
      </dgm:prSet>
      <dgm:spPr/>
      <dgm:t>
        <a:bodyPr/>
        <a:lstStyle/>
        <a:p>
          <a:endParaRPr lang="en-US"/>
        </a:p>
      </dgm:t>
    </dgm:pt>
    <dgm:pt modelId="{7C2651B8-7B1D-43C6-9922-A4948896742D}" type="pres">
      <dgm:prSet presAssocID="{2F44015C-CD8C-403D-A8B4-9710D8D69EDB}" presName="hierChild5" presStyleCnt="0"/>
      <dgm:spPr/>
    </dgm:pt>
    <dgm:pt modelId="{162FEDBC-8790-452E-8149-0F33E978EF06}" type="pres">
      <dgm:prSet presAssocID="{65B486A5-3529-40BE-9051-19CCA240EA39}" presName="Name23" presStyleLbl="parChTrans1D4" presStyleIdx="2" presStyleCnt="4"/>
      <dgm:spPr/>
      <dgm:t>
        <a:bodyPr/>
        <a:lstStyle/>
        <a:p>
          <a:endParaRPr lang="en-US"/>
        </a:p>
      </dgm:t>
    </dgm:pt>
    <dgm:pt modelId="{3B153955-6293-4E25-B2A9-D3ACA9666E01}" type="pres">
      <dgm:prSet presAssocID="{243F391A-21B5-4875-B617-292273C2C2CE}" presName="hierRoot4" presStyleCnt="0"/>
      <dgm:spPr/>
    </dgm:pt>
    <dgm:pt modelId="{1D7B55B6-9A4C-4959-AE5D-B7F7B95D2CFE}" type="pres">
      <dgm:prSet presAssocID="{243F391A-21B5-4875-B617-292273C2C2CE}" presName="composite4" presStyleCnt="0"/>
      <dgm:spPr/>
    </dgm:pt>
    <dgm:pt modelId="{41A5BAB1-304F-43B1-8B1F-A2026F992002}" type="pres">
      <dgm:prSet presAssocID="{243F391A-21B5-4875-B617-292273C2C2CE}" presName="background4" presStyleLbl="node4" presStyleIdx="2" presStyleCnt="4"/>
      <dgm:spPr/>
    </dgm:pt>
    <dgm:pt modelId="{30BD5F72-7DC2-4D1F-8363-554A18BAA848}" type="pres">
      <dgm:prSet presAssocID="{243F391A-21B5-4875-B617-292273C2C2CE}" presName="text4" presStyleLbl="fgAcc4" presStyleIdx="2" presStyleCnt="4">
        <dgm:presLayoutVars>
          <dgm:chPref val="3"/>
        </dgm:presLayoutVars>
      </dgm:prSet>
      <dgm:spPr/>
      <dgm:t>
        <a:bodyPr/>
        <a:lstStyle/>
        <a:p>
          <a:endParaRPr lang="en-US"/>
        </a:p>
      </dgm:t>
    </dgm:pt>
    <dgm:pt modelId="{1CC74452-DF34-4001-A407-1ECCC88C7438}" type="pres">
      <dgm:prSet presAssocID="{243F391A-21B5-4875-B617-292273C2C2CE}" presName="hierChild5" presStyleCnt="0"/>
      <dgm:spPr/>
    </dgm:pt>
    <dgm:pt modelId="{79E76993-D9E3-4ED2-9175-D68C586C1438}" type="pres">
      <dgm:prSet presAssocID="{14C57CFE-1692-476B-96F0-6BF1A363D9BC}" presName="Name23" presStyleLbl="parChTrans1D4" presStyleIdx="3" presStyleCnt="4"/>
      <dgm:spPr/>
      <dgm:t>
        <a:bodyPr/>
        <a:lstStyle/>
        <a:p>
          <a:endParaRPr lang="en-US"/>
        </a:p>
      </dgm:t>
    </dgm:pt>
    <dgm:pt modelId="{1E552A58-2D70-4816-A306-D9776F26EECF}" type="pres">
      <dgm:prSet presAssocID="{DB096365-7D7B-48BD-8AE8-030D25837551}" presName="hierRoot4" presStyleCnt="0"/>
      <dgm:spPr/>
    </dgm:pt>
    <dgm:pt modelId="{39473AE0-0C2D-4F30-BB9F-8E884914E8B1}" type="pres">
      <dgm:prSet presAssocID="{DB096365-7D7B-48BD-8AE8-030D25837551}" presName="composite4" presStyleCnt="0"/>
      <dgm:spPr/>
    </dgm:pt>
    <dgm:pt modelId="{65CCA182-BCD3-41F4-82B5-D90B23261238}" type="pres">
      <dgm:prSet presAssocID="{DB096365-7D7B-48BD-8AE8-030D25837551}" presName="background4" presStyleLbl="node4" presStyleIdx="3" presStyleCnt="4"/>
      <dgm:spPr/>
    </dgm:pt>
    <dgm:pt modelId="{8031D5DC-2737-477C-9059-211B4F08C764}" type="pres">
      <dgm:prSet presAssocID="{DB096365-7D7B-48BD-8AE8-030D25837551}" presName="text4" presStyleLbl="fgAcc4" presStyleIdx="3" presStyleCnt="4">
        <dgm:presLayoutVars>
          <dgm:chPref val="3"/>
        </dgm:presLayoutVars>
      </dgm:prSet>
      <dgm:spPr/>
      <dgm:t>
        <a:bodyPr/>
        <a:lstStyle/>
        <a:p>
          <a:endParaRPr lang="en-US"/>
        </a:p>
      </dgm:t>
    </dgm:pt>
    <dgm:pt modelId="{204F0776-BA09-46A5-9088-1552CEE87FAD}" type="pres">
      <dgm:prSet presAssocID="{DB096365-7D7B-48BD-8AE8-030D25837551}" presName="hierChild5" presStyleCnt="0"/>
      <dgm:spPr/>
    </dgm:pt>
  </dgm:ptLst>
  <dgm:cxnLst>
    <dgm:cxn modelId="{E0B48A85-177C-48B8-A611-F125D2E02865}" type="presOf" srcId="{8870914E-33B7-40CB-8203-A2D5647A97F6}" destId="{34AD34F1-AB3D-4088-884A-DB7A93DFC666}" srcOrd="0" destOrd="0" presId="urn:microsoft.com/office/officeart/2005/8/layout/hierarchy1"/>
    <dgm:cxn modelId="{B9F26761-3B23-4647-A601-47EC6B90AC58}" type="presOf" srcId="{3CE3D263-AA48-4F0C-9F04-5760DE293471}" destId="{CAF8DE47-0A0A-4028-B148-56BF3DAEBF0C}" srcOrd="0" destOrd="0" presId="urn:microsoft.com/office/officeart/2005/8/layout/hierarchy1"/>
    <dgm:cxn modelId="{AFD0924D-1B63-465D-9238-69263DB8E969}" type="presOf" srcId="{65B486A5-3529-40BE-9051-19CCA240EA39}" destId="{162FEDBC-8790-452E-8149-0F33E978EF06}" srcOrd="0" destOrd="0" presId="urn:microsoft.com/office/officeart/2005/8/layout/hierarchy1"/>
    <dgm:cxn modelId="{C15FCC9F-77AA-4C39-B115-A5A80C7206FF}" type="presOf" srcId="{E04A65A9-BA6B-4665-AC28-6D655F999641}" destId="{982C1750-7903-4068-B3D1-09B6FE6F49CC}" srcOrd="0" destOrd="0" presId="urn:microsoft.com/office/officeart/2005/8/layout/hierarchy1"/>
    <dgm:cxn modelId="{FCF72FD9-9EC5-4AD1-8146-2A402655C81E}" type="presOf" srcId="{6181A68F-80A0-46DE-A938-4C5461B2F59A}" destId="{EEE77D36-AF8C-4F64-BC28-25A8339630B6}" srcOrd="0" destOrd="0" presId="urn:microsoft.com/office/officeart/2005/8/layout/hierarchy1"/>
    <dgm:cxn modelId="{CCACB41C-D51A-4806-A772-1D319CAFF539}" type="presOf" srcId="{14C57CFE-1692-476B-96F0-6BF1A363D9BC}" destId="{79E76993-D9E3-4ED2-9175-D68C586C1438}" srcOrd="0" destOrd="0" presId="urn:microsoft.com/office/officeart/2005/8/layout/hierarchy1"/>
    <dgm:cxn modelId="{6BF00055-5515-44B4-BDE3-BC742623BA51}" srcId="{354B00F7-26AF-4A2C-9982-0623E88C0B0D}" destId="{6181A68F-80A0-46DE-A938-4C5461B2F59A}" srcOrd="0" destOrd="0" parTransId="{9F3D9211-49F1-4418-9B44-2E6E5DC175EF}" sibTransId="{7FDE2E25-CFE4-46AF-AB73-8C381BD7EDD5}"/>
    <dgm:cxn modelId="{6E840791-C1A4-4DE5-99CB-8FC14E993830}" type="presOf" srcId="{DB096365-7D7B-48BD-8AE8-030D25837551}" destId="{8031D5DC-2737-477C-9059-211B4F08C764}" srcOrd="0" destOrd="0" presId="urn:microsoft.com/office/officeart/2005/8/layout/hierarchy1"/>
    <dgm:cxn modelId="{B37F2044-EEA1-4EA6-8EC4-91A63C911AC3}" type="presOf" srcId="{37352C2D-70A1-4E89-A9A9-76D466B4DB39}" destId="{FD4012D2-89A2-4DE9-8368-EC70A6BE15CD}" srcOrd="0" destOrd="0" presId="urn:microsoft.com/office/officeart/2005/8/layout/hierarchy1"/>
    <dgm:cxn modelId="{EB4F0968-F84F-43AF-B8FF-8EED3EF4E432}" srcId="{94912723-55A9-4102-AF14-1AFAADE4F3EF}" destId="{354B00F7-26AF-4A2C-9982-0623E88C0B0D}" srcOrd="0" destOrd="0" parTransId="{AEC7AD16-474E-4893-A8D7-2D3F8F3E7154}" sibTransId="{E8600AA3-0C71-48A8-ABAB-DC0581F5B127}"/>
    <dgm:cxn modelId="{99F59F15-0F3C-4630-A2FB-9E3E21BC2B05}" type="presOf" srcId="{2F44015C-CD8C-403D-A8B4-9710D8D69EDB}" destId="{CCD81445-D41C-41D6-9DE6-4AC3C8CF23DF}" srcOrd="0" destOrd="0" presId="urn:microsoft.com/office/officeart/2005/8/layout/hierarchy1"/>
    <dgm:cxn modelId="{A0EE8E9D-1027-4133-B58E-5FF289ED3DFF}" type="presOf" srcId="{94912723-55A9-4102-AF14-1AFAADE4F3EF}" destId="{6B4B59D1-7160-494C-A031-1BBB6A3FDB23}" srcOrd="0" destOrd="0" presId="urn:microsoft.com/office/officeart/2005/8/layout/hierarchy1"/>
    <dgm:cxn modelId="{2A2A2BE3-1857-40AB-BD6D-71CFC9683682}" type="presOf" srcId="{243F391A-21B5-4875-B617-292273C2C2CE}" destId="{30BD5F72-7DC2-4D1F-8363-554A18BAA848}" srcOrd="0" destOrd="0" presId="urn:microsoft.com/office/officeart/2005/8/layout/hierarchy1"/>
    <dgm:cxn modelId="{2E580499-EED1-49A7-A016-5E31B48CFBB5}" srcId="{37352C2D-70A1-4E89-A9A9-76D466B4DB39}" destId="{2F44015C-CD8C-403D-A8B4-9710D8D69EDB}" srcOrd="0" destOrd="0" parTransId="{E04A65A9-BA6B-4665-AC28-6D655F999641}" sibTransId="{E38C51B9-2F24-44DB-A2E7-4B1F23955E06}"/>
    <dgm:cxn modelId="{95A9FE40-D3FA-4698-AE4A-CEC572CDD3B9}" srcId="{6181A68F-80A0-46DE-A938-4C5461B2F59A}" destId="{D5CEB0D7-07ED-4B72-AA6A-9273B304497F}" srcOrd="1" destOrd="0" parTransId="{3CE3D263-AA48-4F0C-9F04-5760DE293471}" sibTransId="{8E7B2C72-EE1E-464A-9137-DDF720FB3C7B}"/>
    <dgm:cxn modelId="{91E47FA0-6F10-432C-AF44-70D98DF91232}" srcId="{243F391A-21B5-4875-B617-292273C2C2CE}" destId="{DB096365-7D7B-48BD-8AE8-030D25837551}" srcOrd="0" destOrd="0" parTransId="{14C57CFE-1692-476B-96F0-6BF1A363D9BC}" sibTransId="{12AB223F-BDA5-4313-870E-09994BE76FF5}"/>
    <dgm:cxn modelId="{A3D8F39A-17DD-443F-9684-3374E872B852}" srcId="{6181A68F-80A0-46DE-A938-4C5461B2F59A}" destId="{8870914E-33B7-40CB-8203-A2D5647A97F6}" srcOrd="0" destOrd="0" parTransId="{719F0751-465D-470A-9B61-6956BD33E185}" sibTransId="{8EF02845-CDE7-4D38-AC7B-EE3BCA391E3B}"/>
    <dgm:cxn modelId="{72CDD5B9-A468-4CB3-9A7D-5472E09600F0}" type="presOf" srcId="{719F0751-465D-470A-9B61-6956BD33E185}" destId="{DD30E2F7-AED1-49EF-A7B2-D967B43E48B7}" srcOrd="0" destOrd="0" presId="urn:microsoft.com/office/officeart/2005/8/layout/hierarchy1"/>
    <dgm:cxn modelId="{EDD9FE85-BFEB-4B56-9318-7E734D46091B}" type="presOf" srcId="{13937BEF-21E5-49B2-AE37-5A7C75061AB6}" destId="{8B063AC0-0C6D-4811-8055-E8C055583F37}" srcOrd="0" destOrd="0" presId="urn:microsoft.com/office/officeart/2005/8/layout/hierarchy1"/>
    <dgm:cxn modelId="{24B070AB-FB47-4EA7-95BB-CBE4B490352E}" type="presOf" srcId="{9F3D9211-49F1-4418-9B44-2E6E5DC175EF}" destId="{BB580DFC-DA95-4D58-BA77-ADFCFF159791}" srcOrd="0" destOrd="0" presId="urn:microsoft.com/office/officeart/2005/8/layout/hierarchy1"/>
    <dgm:cxn modelId="{1B3924D2-5562-4A6D-86CB-7C23E9D2C461}" srcId="{D5CEB0D7-07ED-4B72-AA6A-9273B304497F}" destId="{37352C2D-70A1-4E89-A9A9-76D466B4DB39}" srcOrd="0" destOrd="0" parTransId="{13937BEF-21E5-49B2-AE37-5A7C75061AB6}" sibTransId="{AC5901ED-0E58-4F5E-A090-B8C1B18C4063}"/>
    <dgm:cxn modelId="{2B2056D0-F2A4-4638-B8C3-03CEC846396B}" srcId="{D5CEB0D7-07ED-4B72-AA6A-9273B304497F}" destId="{243F391A-21B5-4875-B617-292273C2C2CE}" srcOrd="1" destOrd="0" parTransId="{65B486A5-3529-40BE-9051-19CCA240EA39}" sibTransId="{F4237179-2D5E-4BB2-ADE1-87D342ABB875}"/>
    <dgm:cxn modelId="{C201C594-F1E5-4706-A471-B3CBEAA2D9BF}" type="presOf" srcId="{354B00F7-26AF-4A2C-9982-0623E88C0B0D}" destId="{9A48AF15-202E-40D2-99CB-C46FC43C84CC}" srcOrd="0" destOrd="0" presId="urn:microsoft.com/office/officeart/2005/8/layout/hierarchy1"/>
    <dgm:cxn modelId="{C17BCF40-04DD-4741-A135-4F31CE2D0E53}" type="presOf" srcId="{D5CEB0D7-07ED-4B72-AA6A-9273B304497F}" destId="{DF857537-D97A-4AB3-AFE3-A3D8E2B295CC}" srcOrd="0" destOrd="0" presId="urn:microsoft.com/office/officeart/2005/8/layout/hierarchy1"/>
    <dgm:cxn modelId="{A917DB02-A269-4B1D-813D-93D0954E960C}" type="presParOf" srcId="{6B4B59D1-7160-494C-A031-1BBB6A3FDB23}" destId="{DE5B63B3-E4EC-49A4-A9A1-13AB23769CA3}" srcOrd="0" destOrd="0" presId="urn:microsoft.com/office/officeart/2005/8/layout/hierarchy1"/>
    <dgm:cxn modelId="{D3D0E0F5-C39F-4386-960F-F3FBE17928C1}" type="presParOf" srcId="{DE5B63B3-E4EC-49A4-A9A1-13AB23769CA3}" destId="{A69DDA06-A173-43B1-ACAA-14B7C4447535}" srcOrd="0" destOrd="0" presId="urn:microsoft.com/office/officeart/2005/8/layout/hierarchy1"/>
    <dgm:cxn modelId="{BD3B2A50-A625-4F2B-BDE4-BA4287EBF1AB}" type="presParOf" srcId="{A69DDA06-A173-43B1-ACAA-14B7C4447535}" destId="{F2EA3835-F489-43DD-AB5F-6E0F87EF6146}" srcOrd="0" destOrd="0" presId="urn:microsoft.com/office/officeart/2005/8/layout/hierarchy1"/>
    <dgm:cxn modelId="{C8B24049-A8B0-417A-AE29-81C5E9FD1D5C}" type="presParOf" srcId="{A69DDA06-A173-43B1-ACAA-14B7C4447535}" destId="{9A48AF15-202E-40D2-99CB-C46FC43C84CC}" srcOrd="1" destOrd="0" presId="urn:microsoft.com/office/officeart/2005/8/layout/hierarchy1"/>
    <dgm:cxn modelId="{88FD4CE2-71BF-4843-8C76-4FC4568241EF}" type="presParOf" srcId="{DE5B63B3-E4EC-49A4-A9A1-13AB23769CA3}" destId="{81812EEC-2C76-40BF-AD2E-AD95D956D6DB}" srcOrd="1" destOrd="0" presId="urn:microsoft.com/office/officeart/2005/8/layout/hierarchy1"/>
    <dgm:cxn modelId="{245151AB-7547-4289-A67C-8839A6C64D91}" type="presParOf" srcId="{81812EEC-2C76-40BF-AD2E-AD95D956D6DB}" destId="{BB580DFC-DA95-4D58-BA77-ADFCFF159791}" srcOrd="0" destOrd="0" presId="urn:microsoft.com/office/officeart/2005/8/layout/hierarchy1"/>
    <dgm:cxn modelId="{A155B2DD-06EA-42D7-9726-FE5352E08D42}" type="presParOf" srcId="{81812EEC-2C76-40BF-AD2E-AD95D956D6DB}" destId="{1055988E-6C03-47F9-B191-41116EE8902C}" srcOrd="1" destOrd="0" presId="urn:microsoft.com/office/officeart/2005/8/layout/hierarchy1"/>
    <dgm:cxn modelId="{D36436AD-64C0-43E9-84D4-A4121329949C}" type="presParOf" srcId="{1055988E-6C03-47F9-B191-41116EE8902C}" destId="{F0FBC1D6-54E9-4389-9F2D-81966D2414A3}" srcOrd="0" destOrd="0" presId="urn:microsoft.com/office/officeart/2005/8/layout/hierarchy1"/>
    <dgm:cxn modelId="{1198D8FE-70FD-4821-8D91-2097A9EA8AB1}" type="presParOf" srcId="{F0FBC1D6-54E9-4389-9F2D-81966D2414A3}" destId="{F53BABC6-7E72-471F-9CE8-3E6BA58D48C5}" srcOrd="0" destOrd="0" presId="urn:microsoft.com/office/officeart/2005/8/layout/hierarchy1"/>
    <dgm:cxn modelId="{F71DC28F-C61C-4135-A983-B0A5B15CB6DA}" type="presParOf" srcId="{F0FBC1D6-54E9-4389-9F2D-81966D2414A3}" destId="{EEE77D36-AF8C-4F64-BC28-25A8339630B6}" srcOrd="1" destOrd="0" presId="urn:microsoft.com/office/officeart/2005/8/layout/hierarchy1"/>
    <dgm:cxn modelId="{31538FA2-EB47-48AD-BAAD-28C8B00CBBA5}" type="presParOf" srcId="{1055988E-6C03-47F9-B191-41116EE8902C}" destId="{71358561-A35C-4D62-B885-5FC5B7B57502}" srcOrd="1" destOrd="0" presId="urn:microsoft.com/office/officeart/2005/8/layout/hierarchy1"/>
    <dgm:cxn modelId="{EF4BBE12-F46E-40F1-A174-6E716ED6D8E4}" type="presParOf" srcId="{71358561-A35C-4D62-B885-5FC5B7B57502}" destId="{DD30E2F7-AED1-49EF-A7B2-D967B43E48B7}" srcOrd="0" destOrd="0" presId="urn:microsoft.com/office/officeart/2005/8/layout/hierarchy1"/>
    <dgm:cxn modelId="{00DE5D0F-8FB0-4167-B91C-839435ACC0A9}" type="presParOf" srcId="{71358561-A35C-4D62-B885-5FC5B7B57502}" destId="{C529AC39-E70E-4E95-B233-E37C723C41C8}" srcOrd="1" destOrd="0" presId="urn:microsoft.com/office/officeart/2005/8/layout/hierarchy1"/>
    <dgm:cxn modelId="{DF050B6D-3C1F-4BE7-83E1-AC25D9036A39}" type="presParOf" srcId="{C529AC39-E70E-4E95-B233-E37C723C41C8}" destId="{FE2E4305-5680-46F1-8ED7-52A3D11DD408}" srcOrd="0" destOrd="0" presId="urn:microsoft.com/office/officeart/2005/8/layout/hierarchy1"/>
    <dgm:cxn modelId="{5A0B9862-738E-44DB-BCFC-79A215D5FBCD}" type="presParOf" srcId="{FE2E4305-5680-46F1-8ED7-52A3D11DD408}" destId="{1C191503-0554-4907-916C-4B7FB1C94C26}" srcOrd="0" destOrd="0" presId="urn:microsoft.com/office/officeart/2005/8/layout/hierarchy1"/>
    <dgm:cxn modelId="{39AB3155-930D-4B98-A021-6D46BE8DB061}" type="presParOf" srcId="{FE2E4305-5680-46F1-8ED7-52A3D11DD408}" destId="{34AD34F1-AB3D-4088-884A-DB7A93DFC666}" srcOrd="1" destOrd="0" presId="urn:microsoft.com/office/officeart/2005/8/layout/hierarchy1"/>
    <dgm:cxn modelId="{38D0D179-664D-4553-A639-FE1C65DB8A54}" type="presParOf" srcId="{C529AC39-E70E-4E95-B233-E37C723C41C8}" destId="{11A75373-69FD-433A-B543-13617318EC3A}" srcOrd="1" destOrd="0" presId="urn:microsoft.com/office/officeart/2005/8/layout/hierarchy1"/>
    <dgm:cxn modelId="{0A07F212-15BC-4655-A084-746E3FA8D460}" type="presParOf" srcId="{71358561-A35C-4D62-B885-5FC5B7B57502}" destId="{CAF8DE47-0A0A-4028-B148-56BF3DAEBF0C}" srcOrd="2" destOrd="0" presId="urn:microsoft.com/office/officeart/2005/8/layout/hierarchy1"/>
    <dgm:cxn modelId="{572CCA42-0FEC-44F8-9D0A-121349474D8E}" type="presParOf" srcId="{71358561-A35C-4D62-B885-5FC5B7B57502}" destId="{AA8A2E01-A941-4129-BF4F-2F8E04105F19}" srcOrd="3" destOrd="0" presId="urn:microsoft.com/office/officeart/2005/8/layout/hierarchy1"/>
    <dgm:cxn modelId="{21780CDA-EF5C-4A2E-B996-3EC0C6554AB0}" type="presParOf" srcId="{AA8A2E01-A941-4129-BF4F-2F8E04105F19}" destId="{DA01F542-BD08-4A12-9A8F-6144BB2A31E1}" srcOrd="0" destOrd="0" presId="urn:microsoft.com/office/officeart/2005/8/layout/hierarchy1"/>
    <dgm:cxn modelId="{037B1085-B8B5-4564-BA95-D3D63202611A}" type="presParOf" srcId="{DA01F542-BD08-4A12-9A8F-6144BB2A31E1}" destId="{BBCF8EC6-606A-44E5-9FBA-88C0863CBBD0}" srcOrd="0" destOrd="0" presId="urn:microsoft.com/office/officeart/2005/8/layout/hierarchy1"/>
    <dgm:cxn modelId="{D926C667-439A-4ACA-BD88-382D342C3A7A}" type="presParOf" srcId="{DA01F542-BD08-4A12-9A8F-6144BB2A31E1}" destId="{DF857537-D97A-4AB3-AFE3-A3D8E2B295CC}" srcOrd="1" destOrd="0" presId="urn:microsoft.com/office/officeart/2005/8/layout/hierarchy1"/>
    <dgm:cxn modelId="{B425EC28-4693-4545-A0B0-64DBAAC6B3BC}" type="presParOf" srcId="{AA8A2E01-A941-4129-BF4F-2F8E04105F19}" destId="{C4D6828E-DBBB-434B-BF18-15483552EE4C}" srcOrd="1" destOrd="0" presId="urn:microsoft.com/office/officeart/2005/8/layout/hierarchy1"/>
    <dgm:cxn modelId="{C654F359-76C9-4E25-840C-D8AD8E5B0FAF}" type="presParOf" srcId="{C4D6828E-DBBB-434B-BF18-15483552EE4C}" destId="{8B063AC0-0C6D-4811-8055-E8C055583F37}" srcOrd="0" destOrd="0" presId="urn:microsoft.com/office/officeart/2005/8/layout/hierarchy1"/>
    <dgm:cxn modelId="{B8862DEA-75F1-45F1-950D-9291203B9A19}" type="presParOf" srcId="{C4D6828E-DBBB-434B-BF18-15483552EE4C}" destId="{DD936B0D-E6DF-4E78-8778-90EF3F24CF12}" srcOrd="1" destOrd="0" presId="urn:microsoft.com/office/officeart/2005/8/layout/hierarchy1"/>
    <dgm:cxn modelId="{A76C49CA-CA38-45A7-92EE-2578E9F46F23}" type="presParOf" srcId="{DD936B0D-E6DF-4E78-8778-90EF3F24CF12}" destId="{8D7E0FA7-1CC4-495B-A425-B53E99738975}" srcOrd="0" destOrd="0" presId="urn:microsoft.com/office/officeart/2005/8/layout/hierarchy1"/>
    <dgm:cxn modelId="{2ADF894A-0938-4959-A5D7-A99E570A6DC6}" type="presParOf" srcId="{8D7E0FA7-1CC4-495B-A425-B53E99738975}" destId="{897312AB-AE28-4A47-87E0-27FD8140512E}" srcOrd="0" destOrd="0" presId="urn:microsoft.com/office/officeart/2005/8/layout/hierarchy1"/>
    <dgm:cxn modelId="{90DEB924-9E95-4878-A296-C8851FF97D48}" type="presParOf" srcId="{8D7E0FA7-1CC4-495B-A425-B53E99738975}" destId="{FD4012D2-89A2-4DE9-8368-EC70A6BE15CD}" srcOrd="1" destOrd="0" presId="urn:microsoft.com/office/officeart/2005/8/layout/hierarchy1"/>
    <dgm:cxn modelId="{15C9C56F-8489-45A0-B877-021DF894C342}" type="presParOf" srcId="{DD936B0D-E6DF-4E78-8778-90EF3F24CF12}" destId="{11F76AAD-9A88-46B1-B6D5-253E77D27C0B}" srcOrd="1" destOrd="0" presId="urn:microsoft.com/office/officeart/2005/8/layout/hierarchy1"/>
    <dgm:cxn modelId="{ECE4584E-E0F3-4929-9E7A-DBF0521A5BB0}" type="presParOf" srcId="{11F76AAD-9A88-46B1-B6D5-253E77D27C0B}" destId="{982C1750-7903-4068-B3D1-09B6FE6F49CC}" srcOrd="0" destOrd="0" presId="urn:microsoft.com/office/officeart/2005/8/layout/hierarchy1"/>
    <dgm:cxn modelId="{3C8CDB5F-30A1-4172-8761-E35C56AC40D8}" type="presParOf" srcId="{11F76AAD-9A88-46B1-B6D5-253E77D27C0B}" destId="{FD13AE52-B38E-4C95-B8BD-414F9B6093C6}" srcOrd="1" destOrd="0" presId="urn:microsoft.com/office/officeart/2005/8/layout/hierarchy1"/>
    <dgm:cxn modelId="{8AAFA141-9C7A-4B51-91E8-14B93F57A37F}" type="presParOf" srcId="{FD13AE52-B38E-4C95-B8BD-414F9B6093C6}" destId="{88F42FE9-EEAE-4668-A18D-38307E061D9F}" srcOrd="0" destOrd="0" presId="urn:microsoft.com/office/officeart/2005/8/layout/hierarchy1"/>
    <dgm:cxn modelId="{63A3CC55-A8B0-4BAF-AC56-A81C88E9B5C2}" type="presParOf" srcId="{88F42FE9-EEAE-4668-A18D-38307E061D9F}" destId="{5D84C1C7-315C-4648-A416-DC490E352E6C}" srcOrd="0" destOrd="0" presId="urn:microsoft.com/office/officeart/2005/8/layout/hierarchy1"/>
    <dgm:cxn modelId="{A982AA17-7992-4434-B901-48E92EAC8604}" type="presParOf" srcId="{88F42FE9-EEAE-4668-A18D-38307E061D9F}" destId="{CCD81445-D41C-41D6-9DE6-4AC3C8CF23DF}" srcOrd="1" destOrd="0" presId="urn:microsoft.com/office/officeart/2005/8/layout/hierarchy1"/>
    <dgm:cxn modelId="{CBA99CDB-DB05-4844-9154-946BEFA89AA5}" type="presParOf" srcId="{FD13AE52-B38E-4C95-B8BD-414F9B6093C6}" destId="{7C2651B8-7B1D-43C6-9922-A4948896742D}" srcOrd="1" destOrd="0" presId="urn:microsoft.com/office/officeart/2005/8/layout/hierarchy1"/>
    <dgm:cxn modelId="{D7AFD981-5D99-4AA6-B3D0-947D8961DA4B}" type="presParOf" srcId="{C4D6828E-DBBB-434B-BF18-15483552EE4C}" destId="{162FEDBC-8790-452E-8149-0F33E978EF06}" srcOrd="2" destOrd="0" presId="urn:microsoft.com/office/officeart/2005/8/layout/hierarchy1"/>
    <dgm:cxn modelId="{49E60F4B-1E95-4059-8879-02BE8A8C7523}" type="presParOf" srcId="{C4D6828E-DBBB-434B-BF18-15483552EE4C}" destId="{3B153955-6293-4E25-B2A9-D3ACA9666E01}" srcOrd="3" destOrd="0" presId="urn:microsoft.com/office/officeart/2005/8/layout/hierarchy1"/>
    <dgm:cxn modelId="{18A84BBD-9D21-4772-86CE-B4F7BDCEDECC}" type="presParOf" srcId="{3B153955-6293-4E25-B2A9-D3ACA9666E01}" destId="{1D7B55B6-9A4C-4959-AE5D-B7F7B95D2CFE}" srcOrd="0" destOrd="0" presId="urn:microsoft.com/office/officeart/2005/8/layout/hierarchy1"/>
    <dgm:cxn modelId="{AD6BE125-43BA-4C27-A235-8E18AAF252F4}" type="presParOf" srcId="{1D7B55B6-9A4C-4959-AE5D-B7F7B95D2CFE}" destId="{41A5BAB1-304F-43B1-8B1F-A2026F992002}" srcOrd="0" destOrd="0" presId="urn:microsoft.com/office/officeart/2005/8/layout/hierarchy1"/>
    <dgm:cxn modelId="{7A02593F-3E08-4164-9A4A-7CA90F141D19}" type="presParOf" srcId="{1D7B55B6-9A4C-4959-AE5D-B7F7B95D2CFE}" destId="{30BD5F72-7DC2-4D1F-8363-554A18BAA848}" srcOrd="1" destOrd="0" presId="urn:microsoft.com/office/officeart/2005/8/layout/hierarchy1"/>
    <dgm:cxn modelId="{77ED25E2-EB1D-4770-AD4F-A3FE6F5F422E}" type="presParOf" srcId="{3B153955-6293-4E25-B2A9-D3ACA9666E01}" destId="{1CC74452-DF34-4001-A407-1ECCC88C7438}" srcOrd="1" destOrd="0" presId="urn:microsoft.com/office/officeart/2005/8/layout/hierarchy1"/>
    <dgm:cxn modelId="{860D1F57-CC9A-442F-ABFA-9AAE8B148E55}" type="presParOf" srcId="{1CC74452-DF34-4001-A407-1ECCC88C7438}" destId="{79E76993-D9E3-4ED2-9175-D68C586C1438}" srcOrd="0" destOrd="0" presId="urn:microsoft.com/office/officeart/2005/8/layout/hierarchy1"/>
    <dgm:cxn modelId="{63C50F73-EE97-4904-8C63-10573373A79D}" type="presParOf" srcId="{1CC74452-DF34-4001-A407-1ECCC88C7438}" destId="{1E552A58-2D70-4816-A306-D9776F26EECF}" srcOrd="1" destOrd="0" presId="urn:microsoft.com/office/officeart/2005/8/layout/hierarchy1"/>
    <dgm:cxn modelId="{6052EFD9-B07D-440A-BD44-F57E93F63032}" type="presParOf" srcId="{1E552A58-2D70-4816-A306-D9776F26EECF}" destId="{39473AE0-0C2D-4F30-BB9F-8E884914E8B1}" srcOrd="0" destOrd="0" presId="urn:microsoft.com/office/officeart/2005/8/layout/hierarchy1"/>
    <dgm:cxn modelId="{138C1CBA-E085-465B-8CEE-7FB8CB83861B}" type="presParOf" srcId="{39473AE0-0C2D-4F30-BB9F-8E884914E8B1}" destId="{65CCA182-BCD3-41F4-82B5-D90B23261238}" srcOrd="0" destOrd="0" presId="urn:microsoft.com/office/officeart/2005/8/layout/hierarchy1"/>
    <dgm:cxn modelId="{B2293B3D-F882-4B6D-A790-46D5FB9A7F89}" type="presParOf" srcId="{39473AE0-0C2D-4F30-BB9F-8E884914E8B1}" destId="{8031D5DC-2737-477C-9059-211B4F08C764}" srcOrd="1" destOrd="0" presId="urn:microsoft.com/office/officeart/2005/8/layout/hierarchy1"/>
    <dgm:cxn modelId="{80CB3A21-33E1-4D7E-8E4E-F372669B8CAD}" type="presParOf" srcId="{1E552A58-2D70-4816-A306-D9776F26EECF}" destId="{204F0776-BA09-46A5-9088-1552CEE87FA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063187-9BC0-4665-8610-E1467EA85584}"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7A86C46F-146C-40BC-A385-C964A258C0D3}">
      <dgm:prSet phldrT="[Text]">
        <dgm:style>
          <a:lnRef idx="2">
            <a:schemeClr val="dk1"/>
          </a:lnRef>
          <a:fillRef idx="1">
            <a:schemeClr val="lt1"/>
          </a:fillRef>
          <a:effectRef idx="0">
            <a:schemeClr val="dk1"/>
          </a:effectRef>
          <a:fontRef idx="minor">
            <a:schemeClr val="dk1"/>
          </a:fontRef>
        </dgm:style>
      </dgm:prSet>
      <dgm:spPr>
        <a:solidFill>
          <a:schemeClr val="tx2">
            <a:lumMod val="40000"/>
            <a:lumOff val="60000"/>
          </a:schemeClr>
        </a:solidFill>
      </dgm:spPr>
      <dgm:t>
        <a:bodyPr/>
        <a:lstStyle/>
        <a:p>
          <a:r>
            <a:rPr lang="en-US" b="1" smtClean="0"/>
            <a:t>Randomized (</a:t>
          </a:r>
          <a:r>
            <a:rPr lang="en-US" b="1" smtClean="0">
              <a:ln/>
            </a:rPr>
            <a:t>n=62</a:t>
          </a:r>
          <a:r>
            <a:rPr lang="en-US" b="1" smtClean="0"/>
            <a:t>)</a:t>
          </a:r>
          <a:endParaRPr lang="en-US" b="1" dirty="0"/>
        </a:p>
      </dgm:t>
    </dgm:pt>
    <dgm:pt modelId="{D39F1419-E182-4467-A04E-AD13A75CADEA}" type="parTrans" cxnId="{116FE4CF-7AF1-408F-9C77-E1FD6F5F24BF}">
      <dgm:prSet/>
      <dgm:spPr/>
      <dgm:t>
        <a:bodyPr/>
        <a:lstStyle/>
        <a:p>
          <a:endParaRPr lang="en-US" b="0"/>
        </a:p>
      </dgm:t>
    </dgm:pt>
    <dgm:pt modelId="{C266A0BA-7A19-4CEB-9962-1110361B8153}" type="sibTrans" cxnId="{116FE4CF-7AF1-408F-9C77-E1FD6F5F24BF}">
      <dgm:prSet/>
      <dgm:spPr/>
      <dgm:t>
        <a:bodyPr/>
        <a:lstStyle/>
        <a:p>
          <a:endParaRPr lang="en-US" b="0"/>
        </a:p>
      </dgm:t>
    </dgm:pt>
    <dgm:pt modelId="{A0D5B43C-2370-4549-BD3F-B418410BBAB5}">
      <dgm:prSet phldrT="[Text]">
        <dgm:style>
          <a:lnRef idx="2">
            <a:schemeClr val="dk1"/>
          </a:lnRef>
          <a:fillRef idx="1">
            <a:schemeClr val="lt1"/>
          </a:fillRef>
          <a:effectRef idx="0">
            <a:schemeClr val="dk1"/>
          </a:effectRef>
          <a:fontRef idx="minor">
            <a:schemeClr val="dk1"/>
          </a:fontRef>
        </dgm:style>
      </dgm:prSet>
      <dgm:spPr>
        <a:solidFill>
          <a:schemeClr val="tx2">
            <a:lumMod val="40000"/>
            <a:lumOff val="60000"/>
          </a:schemeClr>
        </a:solidFill>
      </dgm:spPr>
      <dgm:t>
        <a:bodyPr/>
        <a:lstStyle/>
        <a:p>
          <a:r>
            <a:rPr lang="en-US" b="1" dirty="0" smtClean="0"/>
            <a:t>Hartmann’s procedure (n=30)</a:t>
          </a:r>
        </a:p>
        <a:p>
          <a:r>
            <a:rPr lang="en-US" b="1" dirty="0" smtClean="0"/>
            <a:t>29 </a:t>
          </a:r>
          <a:r>
            <a:rPr lang="en-US" b="1" dirty="0" smtClean="0">
              <a:ln/>
            </a:rPr>
            <a:t>received</a:t>
          </a:r>
          <a:endParaRPr lang="en-US" b="1" dirty="0">
            <a:ln/>
          </a:endParaRPr>
        </a:p>
      </dgm:t>
    </dgm:pt>
    <dgm:pt modelId="{6A09767E-2FA8-4CF7-AD56-3B650C758D99}" type="parTrans" cxnId="{F1215E7D-F3B0-446D-B7AE-9BBE524D00CD}">
      <dgm:prSet/>
      <dgm:spPr/>
      <dgm:t>
        <a:bodyPr/>
        <a:lstStyle/>
        <a:p>
          <a:endParaRPr lang="en-US" b="0"/>
        </a:p>
      </dgm:t>
    </dgm:pt>
    <dgm:pt modelId="{BE72A508-7D2B-4183-B9A4-0C2BA7B2116F}" type="sibTrans" cxnId="{F1215E7D-F3B0-446D-B7AE-9BBE524D00CD}">
      <dgm:prSet/>
      <dgm:spPr/>
      <dgm:t>
        <a:bodyPr/>
        <a:lstStyle/>
        <a:p>
          <a:endParaRPr lang="en-US" b="0"/>
        </a:p>
      </dgm:t>
    </dgm:pt>
    <dgm:pt modelId="{E9D50F0C-17C9-43FB-98C1-B86E9566135D}">
      <dgm:prSet phldrT="[Text]">
        <dgm:style>
          <a:lnRef idx="2">
            <a:schemeClr val="dk1"/>
          </a:lnRef>
          <a:fillRef idx="1">
            <a:schemeClr val="lt1"/>
          </a:fillRef>
          <a:effectRef idx="0">
            <a:schemeClr val="dk1"/>
          </a:effectRef>
          <a:fontRef idx="minor">
            <a:schemeClr val="dk1"/>
          </a:fontRef>
        </dgm:style>
      </dgm:prSet>
      <dgm:spPr>
        <a:solidFill>
          <a:schemeClr val="tx2">
            <a:lumMod val="40000"/>
            <a:lumOff val="60000"/>
          </a:schemeClr>
        </a:solidFill>
      </dgm:spPr>
      <dgm:t>
        <a:bodyPr/>
        <a:lstStyle/>
        <a:p>
          <a:r>
            <a:rPr lang="en-US" b="1" dirty="0" smtClean="0"/>
            <a:t>Primary anastomosis (n=32)</a:t>
          </a:r>
        </a:p>
        <a:p>
          <a:r>
            <a:rPr lang="en-US" b="1" dirty="0" smtClean="0"/>
            <a:t>29 received</a:t>
          </a:r>
        </a:p>
      </dgm:t>
    </dgm:pt>
    <dgm:pt modelId="{D1E641AE-662E-4769-B321-F84EDD1D9936}" type="parTrans" cxnId="{5A2E4EFD-7ACA-4EBC-BE31-C7D55D2367C9}">
      <dgm:prSet/>
      <dgm:spPr/>
      <dgm:t>
        <a:bodyPr/>
        <a:lstStyle/>
        <a:p>
          <a:endParaRPr lang="en-US" b="0"/>
        </a:p>
      </dgm:t>
    </dgm:pt>
    <dgm:pt modelId="{9C015601-9A1B-4407-8401-F404721BB21E}" type="sibTrans" cxnId="{5A2E4EFD-7ACA-4EBC-BE31-C7D55D2367C9}">
      <dgm:prSet/>
      <dgm:spPr/>
      <dgm:t>
        <a:bodyPr/>
        <a:lstStyle/>
        <a:p>
          <a:endParaRPr lang="en-US" b="0"/>
        </a:p>
      </dgm:t>
    </dgm:pt>
    <dgm:pt modelId="{805FA593-3FED-4BCF-B702-363C1D7522BE}">
      <dgm:prSet phldrT="[Text]">
        <dgm:style>
          <a:lnRef idx="2">
            <a:schemeClr val="dk1"/>
          </a:lnRef>
          <a:fillRef idx="1">
            <a:schemeClr val="lt1"/>
          </a:fillRef>
          <a:effectRef idx="0">
            <a:schemeClr val="dk1"/>
          </a:effectRef>
          <a:fontRef idx="minor">
            <a:schemeClr val="dk1"/>
          </a:fontRef>
        </dgm:style>
      </dgm:prSet>
      <dgm:spPr>
        <a:solidFill>
          <a:schemeClr val="tx2">
            <a:lumMod val="40000"/>
            <a:lumOff val="60000"/>
          </a:schemeClr>
        </a:solidFill>
      </dgm:spPr>
      <dgm:t>
        <a:bodyPr/>
        <a:lstStyle/>
        <a:p>
          <a:r>
            <a:rPr lang="en-US" b="1" dirty="0" smtClean="0"/>
            <a:t>Died post-op (n=4)</a:t>
          </a:r>
        </a:p>
        <a:p>
          <a:r>
            <a:rPr lang="en-US" b="1" dirty="0" smtClean="0"/>
            <a:t>Stoma reversal (n=15)</a:t>
          </a:r>
          <a:endParaRPr lang="en-US" b="1" dirty="0"/>
        </a:p>
      </dgm:t>
    </dgm:pt>
    <dgm:pt modelId="{E0E4A80B-4795-4628-B474-96379937950D}" type="parTrans" cxnId="{8DA2F86C-CA75-4696-B960-31705BC402CD}">
      <dgm:prSet/>
      <dgm:spPr/>
      <dgm:t>
        <a:bodyPr/>
        <a:lstStyle/>
        <a:p>
          <a:endParaRPr lang="en-US" b="0"/>
        </a:p>
      </dgm:t>
    </dgm:pt>
    <dgm:pt modelId="{1AA49933-1369-4358-965D-4C776CEA44FE}" type="sibTrans" cxnId="{8DA2F86C-CA75-4696-B960-31705BC402CD}">
      <dgm:prSet/>
      <dgm:spPr/>
      <dgm:t>
        <a:bodyPr/>
        <a:lstStyle/>
        <a:p>
          <a:endParaRPr lang="en-US" b="0"/>
        </a:p>
      </dgm:t>
    </dgm:pt>
    <dgm:pt modelId="{0B4450D8-1841-474D-93EA-80CE65F3818E}">
      <dgm:prSet phldrT="[Text]">
        <dgm:style>
          <a:lnRef idx="2">
            <a:schemeClr val="dk1"/>
          </a:lnRef>
          <a:fillRef idx="1">
            <a:schemeClr val="lt1"/>
          </a:fillRef>
          <a:effectRef idx="0">
            <a:schemeClr val="dk1"/>
          </a:effectRef>
          <a:fontRef idx="minor">
            <a:schemeClr val="dk1"/>
          </a:fontRef>
        </dgm:style>
      </dgm:prSet>
      <dgm:spPr>
        <a:solidFill>
          <a:schemeClr val="tx2">
            <a:lumMod val="40000"/>
            <a:lumOff val="60000"/>
          </a:schemeClr>
        </a:solidFill>
      </dgm:spPr>
      <dgm:t>
        <a:bodyPr/>
        <a:lstStyle/>
        <a:p>
          <a:r>
            <a:rPr lang="en-US" b="1" dirty="0" smtClean="0"/>
            <a:t>Died post-op (n=3)</a:t>
          </a:r>
        </a:p>
        <a:p>
          <a:r>
            <a:rPr lang="en-US" b="1" dirty="0" smtClean="0"/>
            <a:t>Stoma reversal (n=26)</a:t>
          </a:r>
        </a:p>
      </dgm:t>
    </dgm:pt>
    <dgm:pt modelId="{2CDC6D6F-022D-40DE-A490-7D499C9B65A5}" type="parTrans" cxnId="{31FDFEB3-4C5E-4BFD-8FA1-CAA59C49E625}">
      <dgm:prSet/>
      <dgm:spPr/>
      <dgm:t>
        <a:bodyPr/>
        <a:lstStyle/>
        <a:p>
          <a:endParaRPr lang="en-US" b="0"/>
        </a:p>
      </dgm:t>
    </dgm:pt>
    <dgm:pt modelId="{964AE78B-A744-41EB-9E43-ADD7089F228C}" type="sibTrans" cxnId="{31FDFEB3-4C5E-4BFD-8FA1-CAA59C49E625}">
      <dgm:prSet/>
      <dgm:spPr/>
      <dgm:t>
        <a:bodyPr/>
        <a:lstStyle/>
        <a:p>
          <a:endParaRPr lang="en-US" b="0"/>
        </a:p>
      </dgm:t>
    </dgm:pt>
    <dgm:pt modelId="{0817ECC2-3FC1-4ADD-B08C-1ECE000F7F88}" type="pres">
      <dgm:prSet presAssocID="{47063187-9BC0-4665-8610-E1467EA85584}" presName="hierChild1" presStyleCnt="0">
        <dgm:presLayoutVars>
          <dgm:orgChart val="1"/>
          <dgm:chPref val="1"/>
          <dgm:dir/>
          <dgm:animOne val="branch"/>
          <dgm:animLvl val="lvl"/>
          <dgm:resizeHandles/>
        </dgm:presLayoutVars>
      </dgm:prSet>
      <dgm:spPr/>
      <dgm:t>
        <a:bodyPr/>
        <a:lstStyle/>
        <a:p>
          <a:endParaRPr lang="en-US"/>
        </a:p>
      </dgm:t>
    </dgm:pt>
    <dgm:pt modelId="{007761A7-ADA2-44D3-829E-6C3C2FC52AA8}" type="pres">
      <dgm:prSet presAssocID="{7A86C46F-146C-40BC-A385-C964A258C0D3}" presName="hierRoot1" presStyleCnt="0">
        <dgm:presLayoutVars>
          <dgm:hierBranch val="init"/>
        </dgm:presLayoutVars>
      </dgm:prSet>
      <dgm:spPr/>
      <dgm:t>
        <a:bodyPr/>
        <a:lstStyle/>
        <a:p>
          <a:endParaRPr lang="en-US"/>
        </a:p>
      </dgm:t>
    </dgm:pt>
    <dgm:pt modelId="{4E0DE5B7-3685-4194-81BC-F58C21CEF0EE}" type="pres">
      <dgm:prSet presAssocID="{7A86C46F-146C-40BC-A385-C964A258C0D3}" presName="rootComposite1" presStyleCnt="0"/>
      <dgm:spPr/>
      <dgm:t>
        <a:bodyPr/>
        <a:lstStyle/>
        <a:p>
          <a:endParaRPr lang="en-US"/>
        </a:p>
      </dgm:t>
    </dgm:pt>
    <dgm:pt modelId="{28A2441C-F11B-426A-8FF9-830C0E18EAF6}" type="pres">
      <dgm:prSet presAssocID="{7A86C46F-146C-40BC-A385-C964A258C0D3}" presName="rootText1" presStyleLbl="node0" presStyleIdx="0" presStyleCnt="1">
        <dgm:presLayoutVars>
          <dgm:chPref val="3"/>
        </dgm:presLayoutVars>
      </dgm:prSet>
      <dgm:spPr/>
      <dgm:t>
        <a:bodyPr/>
        <a:lstStyle/>
        <a:p>
          <a:endParaRPr lang="en-US"/>
        </a:p>
      </dgm:t>
    </dgm:pt>
    <dgm:pt modelId="{4D17ECBE-0E6E-424E-8819-51743597F445}" type="pres">
      <dgm:prSet presAssocID="{7A86C46F-146C-40BC-A385-C964A258C0D3}" presName="rootConnector1" presStyleLbl="node1" presStyleIdx="0" presStyleCnt="0"/>
      <dgm:spPr/>
      <dgm:t>
        <a:bodyPr/>
        <a:lstStyle/>
        <a:p>
          <a:endParaRPr lang="en-US"/>
        </a:p>
      </dgm:t>
    </dgm:pt>
    <dgm:pt modelId="{25705172-C548-4D54-A216-CA3211D1939C}" type="pres">
      <dgm:prSet presAssocID="{7A86C46F-146C-40BC-A385-C964A258C0D3}" presName="hierChild2" presStyleCnt="0"/>
      <dgm:spPr/>
      <dgm:t>
        <a:bodyPr/>
        <a:lstStyle/>
        <a:p>
          <a:endParaRPr lang="en-US"/>
        </a:p>
      </dgm:t>
    </dgm:pt>
    <dgm:pt modelId="{B69FDECD-3579-416C-B011-D608E8F39EA2}" type="pres">
      <dgm:prSet presAssocID="{6A09767E-2FA8-4CF7-AD56-3B650C758D99}" presName="Name37" presStyleLbl="parChTrans1D2" presStyleIdx="0" presStyleCnt="2"/>
      <dgm:spPr/>
      <dgm:t>
        <a:bodyPr/>
        <a:lstStyle/>
        <a:p>
          <a:endParaRPr lang="en-US"/>
        </a:p>
      </dgm:t>
    </dgm:pt>
    <dgm:pt modelId="{AE3C7B34-62EF-4651-8C88-4880BF900729}" type="pres">
      <dgm:prSet presAssocID="{A0D5B43C-2370-4549-BD3F-B418410BBAB5}" presName="hierRoot2" presStyleCnt="0">
        <dgm:presLayoutVars>
          <dgm:hierBranch val="init"/>
        </dgm:presLayoutVars>
      </dgm:prSet>
      <dgm:spPr/>
      <dgm:t>
        <a:bodyPr/>
        <a:lstStyle/>
        <a:p>
          <a:endParaRPr lang="en-US"/>
        </a:p>
      </dgm:t>
    </dgm:pt>
    <dgm:pt modelId="{927E7964-2A64-4707-A29F-62B39CD26DB1}" type="pres">
      <dgm:prSet presAssocID="{A0D5B43C-2370-4549-BD3F-B418410BBAB5}" presName="rootComposite" presStyleCnt="0"/>
      <dgm:spPr/>
      <dgm:t>
        <a:bodyPr/>
        <a:lstStyle/>
        <a:p>
          <a:endParaRPr lang="en-US"/>
        </a:p>
      </dgm:t>
    </dgm:pt>
    <dgm:pt modelId="{29CFE48B-750F-463F-9C07-7F7A33EEF6AB}" type="pres">
      <dgm:prSet presAssocID="{A0D5B43C-2370-4549-BD3F-B418410BBAB5}" presName="rootText" presStyleLbl="node2" presStyleIdx="0" presStyleCnt="2">
        <dgm:presLayoutVars>
          <dgm:chPref val="3"/>
        </dgm:presLayoutVars>
      </dgm:prSet>
      <dgm:spPr/>
      <dgm:t>
        <a:bodyPr/>
        <a:lstStyle/>
        <a:p>
          <a:endParaRPr lang="en-US"/>
        </a:p>
      </dgm:t>
    </dgm:pt>
    <dgm:pt modelId="{C04774AD-979E-4217-9591-94BC75C9EDFC}" type="pres">
      <dgm:prSet presAssocID="{A0D5B43C-2370-4549-BD3F-B418410BBAB5}" presName="rootConnector" presStyleLbl="node2" presStyleIdx="0" presStyleCnt="2"/>
      <dgm:spPr/>
      <dgm:t>
        <a:bodyPr/>
        <a:lstStyle/>
        <a:p>
          <a:endParaRPr lang="en-US"/>
        </a:p>
      </dgm:t>
    </dgm:pt>
    <dgm:pt modelId="{B5A1626C-FD31-473D-A9FD-D842E1409D3E}" type="pres">
      <dgm:prSet presAssocID="{A0D5B43C-2370-4549-BD3F-B418410BBAB5}" presName="hierChild4" presStyleCnt="0"/>
      <dgm:spPr/>
      <dgm:t>
        <a:bodyPr/>
        <a:lstStyle/>
        <a:p>
          <a:endParaRPr lang="en-US"/>
        </a:p>
      </dgm:t>
    </dgm:pt>
    <dgm:pt modelId="{39CDD150-488E-4813-AAD9-74B043C0C726}" type="pres">
      <dgm:prSet presAssocID="{E0E4A80B-4795-4628-B474-96379937950D}" presName="Name37" presStyleLbl="parChTrans1D3" presStyleIdx="0" presStyleCnt="2"/>
      <dgm:spPr/>
      <dgm:t>
        <a:bodyPr/>
        <a:lstStyle/>
        <a:p>
          <a:endParaRPr lang="en-US"/>
        </a:p>
      </dgm:t>
    </dgm:pt>
    <dgm:pt modelId="{3F9DE25B-6CF2-4F5E-96FC-A7515A26945C}" type="pres">
      <dgm:prSet presAssocID="{805FA593-3FED-4BCF-B702-363C1D7522BE}" presName="hierRoot2" presStyleCnt="0">
        <dgm:presLayoutVars>
          <dgm:hierBranch val="init"/>
        </dgm:presLayoutVars>
      </dgm:prSet>
      <dgm:spPr/>
      <dgm:t>
        <a:bodyPr/>
        <a:lstStyle/>
        <a:p>
          <a:endParaRPr lang="en-US"/>
        </a:p>
      </dgm:t>
    </dgm:pt>
    <dgm:pt modelId="{DD39BC08-56B4-4510-B487-31AE016A6793}" type="pres">
      <dgm:prSet presAssocID="{805FA593-3FED-4BCF-B702-363C1D7522BE}" presName="rootComposite" presStyleCnt="0"/>
      <dgm:spPr/>
      <dgm:t>
        <a:bodyPr/>
        <a:lstStyle/>
        <a:p>
          <a:endParaRPr lang="en-US"/>
        </a:p>
      </dgm:t>
    </dgm:pt>
    <dgm:pt modelId="{87B8A847-7BED-4636-B7CB-47B2D15D1F34}" type="pres">
      <dgm:prSet presAssocID="{805FA593-3FED-4BCF-B702-363C1D7522BE}" presName="rootText" presStyleLbl="node3" presStyleIdx="0" presStyleCnt="2">
        <dgm:presLayoutVars>
          <dgm:chPref val="3"/>
        </dgm:presLayoutVars>
      </dgm:prSet>
      <dgm:spPr/>
      <dgm:t>
        <a:bodyPr/>
        <a:lstStyle/>
        <a:p>
          <a:endParaRPr lang="en-US"/>
        </a:p>
      </dgm:t>
    </dgm:pt>
    <dgm:pt modelId="{74F95384-7390-41CB-835E-C6621EA7308E}" type="pres">
      <dgm:prSet presAssocID="{805FA593-3FED-4BCF-B702-363C1D7522BE}" presName="rootConnector" presStyleLbl="node3" presStyleIdx="0" presStyleCnt="2"/>
      <dgm:spPr/>
      <dgm:t>
        <a:bodyPr/>
        <a:lstStyle/>
        <a:p>
          <a:endParaRPr lang="en-US"/>
        </a:p>
      </dgm:t>
    </dgm:pt>
    <dgm:pt modelId="{73C6781D-7D43-4692-9026-874830B5DD41}" type="pres">
      <dgm:prSet presAssocID="{805FA593-3FED-4BCF-B702-363C1D7522BE}" presName="hierChild4" presStyleCnt="0"/>
      <dgm:spPr/>
      <dgm:t>
        <a:bodyPr/>
        <a:lstStyle/>
        <a:p>
          <a:endParaRPr lang="en-US"/>
        </a:p>
      </dgm:t>
    </dgm:pt>
    <dgm:pt modelId="{10D89ED0-C967-4246-8E7D-91CC336983BB}" type="pres">
      <dgm:prSet presAssocID="{805FA593-3FED-4BCF-B702-363C1D7522BE}" presName="hierChild5" presStyleCnt="0"/>
      <dgm:spPr/>
      <dgm:t>
        <a:bodyPr/>
        <a:lstStyle/>
        <a:p>
          <a:endParaRPr lang="en-US"/>
        </a:p>
      </dgm:t>
    </dgm:pt>
    <dgm:pt modelId="{EB10DEBA-8911-4FE7-8D53-8022C825E062}" type="pres">
      <dgm:prSet presAssocID="{A0D5B43C-2370-4549-BD3F-B418410BBAB5}" presName="hierChild5" presStyleCnt="0"/>
      <dgm:spPr/>
      <dgm:t>
        <a:bodyPr/>
        <a:lstStyle/>
        <a:p>
          <a:endParaRPr lang="en-US"/>
        </a:p>
      </dgm:t>
    </dgm:pt>
    <dgm:pt modelId="{B5252F9C-F0A6-429E-BD38-8DBB315C015A}" type="pres">
      <dgm:prSet presAssocID="{D1E641AE-662E-4769-B321-F84EDD1D9936}" presName="Name37" presStyleLbl="parChTrans1D2" presStyleIdx="1" presStyleCnt="2"/>
      <dgm:spPr/>
      <dgm:t>
        <a:bodyPr/>
        <a:lstStyle/>
        <a:p>
          <a:endParaRPr lang="en-US"/>
        </a:p>
      </dgm:t>
    </dgm:pt>
    <dgm:pt modelId="{E321D920-5E85-4ECB-86D0-010A00E4CF5F}" type="pres">
      <dgm:prSet presAssocID="{E9D50F0C-17C9-43FB-98C1-B86E9566135D}" presName="hierRoot2" presStyleCnt="0">
        <dgm:presLayoutVars>
          <dgm:hierBranch val="init"/>
        </dgm:presLayoutVars>
      </dgm:prSet>
      <dgm:spPr/>
      <dgm:t>
        <a:bodyPr/>
        <a:lstStyle/>
        <a:p>
          <a:endParaRPr lang="en-US"/>
        </a:p>
      </dgm:t>
    </dgm:pt>
    <dgm:pt modelId="{8EF1402E-9263-4C92-970B-7541209C893B}" type="pres">
      <dgm:prSet presAssocID="{E9D50F0C-17C9-43FB-98C1-B86E9566135D}" presName="rootComposite" presStyleCnt="0"/>
      <dgm:spPr/>
      <dgm:t>
        <a:bodyPr/>
        <a:lstStyle/>
        <a:p>
          <a:endParaRPr lang="en-US"/>
        </a:p>
      </dgm:t>
    </dgm:pt>
    <dgm:pt modelId="{95607F13-8789-4E91-9000-1B9935A59A4D}" type="pres">
      <dgm:prSet presAssocID="{E9D50F0C-17C9-43FB-98C1-B86E9566135D}" presName="rootText" presStyleLbl="node2" presStyleIdx="1" presStyleCnt="2">
        <dgm:presLayoutVars>
          <dgm:chPref val="3"/>
        </dgm:presLayoutVars>
      </dgm:prSet>
      <dgm:spPr/>
      <dgm:t>
        <a:bodyPr/>
        <a:lstStyle/>
        <a:p>
          <a:endParaRPr lang="en-US"/>
        </a:p>
      </dgm:t>
    </dgm:pt>
    <dgm:pt modelId="{A8977225-9DE6-4C73-8EB1-9B6BFAA996AE}" type="pres">
      <dgm:prSet presAssocID="{E9D50F0C-17C9-43FB-98C1-B86E9566135D}" presName="rootConnector" presStyleLbl="node2" presStyleIdx="1" presStyleCnt="2"/>
      <dgm:spPr/>
      <dgm:t>
        <a:bodyPr/>
        <a:lstStyle/>
        <a:p>
          <a:endParaRPr lang="en-US"/>
        </a:p>
      </dgm:t>
    </dgm:pt>
    <dgm:pt modelId="{A1B9987D-BE61-46FC-8737-D3DEB67107B7}" type="pres">
      <dgm:prSet presAssocID="{E9D50F0C-17C9-43FB-98C1-B86E9566135D}" presName="hierChild4" presStyleCnt="0"/>
      <dgm:spPr/>
      <dgm:t>
        <a:bodyPr/>
        <a:lstStyle/>
        <a:p>
          <a:endParaRPr lang="en-US"/>
        </a:p>
      </dgm:t>
    </dgm:pt>
    <dgm:pt modelId="{F8F5581F-4ECE-490C-A055-2A1543BE397B}" type="pres">
      <dgm:prSet presAssocID="{2CDC6D6F-022D-40DE-A490-7D499C9B65A5}" presName="Name37" presStyleLbl="parChTrans1D3" presStyleIdx="1" presStyleCnt="2"/>
      <dgm:spPr/>
      <dgm:t>
        <a:bodyPr/>
        <a:lstStyle/>
        <a:p>
          <a:endParaRPr lang="en-US"/>
        </a:p>
      </dgm:t>
    </dgm:pt>
    <dgm:pt modelId="{9DFE83C9-4464-485E-86B1-A7305B05CA1A}" type="pres">
      <dgm:prSet presAssocID="{0B4450D8-1841-474D-93EA-80CE65F3818E}" presName="hierRoot2" presStyleCnt="0">
        <dgm:presLayoutVars>
          <dgm:hierBranch val="init"/>
        </dgm:presLayoutVars>
      </dgm:prSet>
      <dgm:spPr/>
      <dgm:t>
        <a:bodyPr/>
        <a:lstStyle/>
        <a:p>
          <a:endParaRPr lang="en-US"/>
        </a:p>
      </dgm:t>
    </dgm:pt>
    <dgm:pt modelId="{74F0296B-C968-47EF-AA5E-756B12976080}" type="pres">
      <dgm:prSet presAssocID="{0B4450D8-1841-474D-93EA-80CE65F3818E}" presName="rootComposite" presStyleCnt="0"/>
      <dgm:spPr/>
      <dgm:t>
        <a:bodyPr/>
        <a:lstStyle/>
        <a:p>
          <a:endParaRPr lang="en-US"/>
        </a:p>
      </dgm:t>
    </dgm:pt>
    <dgm:pt modelId="{CBB62226-9A03-4015-B602-82FE6714D0BF}" type="pres">
      <dgm:prSet presAssocID="{0B4450D8-1841-474D-93EA-80CE65F3818E}" presName="rootText" presStyleLbl="node3" presStyleIdx="1" presStyleCnt="2">
        <dgm:presLayoutVars>
          <dgm:chPref val="3"/>
        </dgm:presLayoutVars>
      </dgm:prSet>
      <dgm:spPr/>
      <dgm:t>
        <a:bodyPr/>
        <a:lstStyle/>
        <a:p>
          <a:endParaRPr lang="en-US"/>
        </a:p>
      </dgm:t>
    </dgm:pt>
    <dgm:pt modelId="{AC951EEC-8FDB-4B6F-9F92-93F8E59D1286}" type="pres">
      <dgm:prSet presAssocID="{0B4450D8-1841-474D-93EA-80CE65F3818E}" presName="rootConnector" presStyleLbl="node3" presStyleIdx="1" presStyleCnt="2"/>
      <dgm:spPr/>
      <dgm:t>
        <a:bodyPr/>
        <a:lstStyle/>
        <a:p>
          <a:endParaRPr lang="en-US"/>
        </a:p>
      </dgm:t>
    </dgm:pt>
    <dgm:pt modelId="{1F2F2239-A9E4-46F4-B1AE-A0BD24C18E4C}" type="pres">
      <dgm:prSet presAssocID="{0B4450D8-1841-474D-93EA-80CE65F3818E}" presName="hierChild4" presStyleCnt="0"/>
      <dgm:spPr/>
      <dgm:t>
        <a:bodyPr/>
        <a:lstStyle/>
        <a:p>
          <a:endParaRPr lang="en-US"/>
        </a:p>
      </dgm:t>
    </dgm:pt>
    <dgm:pt modelId="{DBB1711C-DD31-40BC-B15C-75F033BCCF97}" type="pres">
      <dgm:prSet presAssocID="{0B4450D8-1841-474D-93EA-80CE65F3818E}" presName="hierChild5" presStyleCnt="0"/>
      <dgm:spPr/>
      <dgm:t>
        <a:bodyPr/>
        <a:lstStyle/>
        <a:p>
          <a:endParaRPr lang="en-US"/>
        </a:p>
      </dgm:t>
    </dgm:pt>
    <dgm:pt modelId="{4C314A75-10CC-4240-83A4-37589819CAEB}" type="pres">
      <dgm:prSet presAssocID="{E9D50F0C-17C9-43FB-98C1-B86E9566135D}" presName="hierChild5" presStyleCnt="0"/>
      <dgm:spPr/>
      <dgm:t>
        <a:bodyPr/>
        <a:lstStyle/>
        <a:p>
          <a:endParaRPr lang="en-US"/>
        </a:p>
      </dgm:t>
    </dgm:pt>
    <dgm:pt modelId="{4209F81B-81C9-47BE-A35A-4A59BEF9DED7}" type="pres">
      <dgm:prSet presAssocID="{7A86C46F-146C-40BC-A385-C964A258C0D3}" presName="hierChild3" presStyleCnt="0"/>
      <dgm:spPr/>
      <dgm:t>
        <a:bodyPr/>
        <a:lstStyle/>
        <a:p>
          <a:endParaRPr lang="en-US"/>
        </a:p>
      </dgm:t>
    </dgm:pt>
  </dgm:ptLst>
  <dgm:cxnLst>
    <dgm:cxn modelId="{DC88861C-45CD-41CB-B264-54D6AFF459E1}" type="presOf" srcId="{E9D50F0C-17C9-43FB-98C1-B86E9566135D}" destId="{95607F13-8789-4E91-9000-1B9935A59A4D}" srcOrd="0" destOrd="0" presId="urn:microsoft.com/office/officeart/2005/8/layout/orgChart1"/>
    <dgm:cxn modelId="{762D1121-BF5A-48E4-883F-E602822C2670}" type="presOf" srcId="{0B4450D8-1841-474D-93EA-80CE65F3818E}" destId="{AC951EEC-8FDB-4B6F-9F92-93F8E59D1286}" srcOrd="1" destOrd="0" presId="urn:microsoft.com/office/officeart/2005/8/layout/orgChart1"/>
    <dgm:cxn modelId="{31FDFEB3-4C5E-4BFD-8FA1-CAA59C49E625}" srcId="{E9D50F0C-17C9-43FB-98C1-B86E9566135D}" destId="{0B4450D8-1841-474D-93EA-80CE65F3818E}" srcOrd="0" destOrd="0" parTransId="{2CDC6D6F-022D-40DE-A490-7D499C9B65A5}" sibTransId="{964AE78B-A744-41EB-9E43-ADD7089F228C}"/>
    <dgm:cxn modelId="{D67BB450-1174-425F-AC8B-0ACC7BEA5DBD}" type="presOf" srcId="{6A09767E-2FA8-4CF7-AD56-3B650C758D99}" destId="{B69FDECD-3579-416C-B011-D608E8F39EA2}" srcOrd="0" destOrd="0" presId="urn:microsoft.com/office/officeart/2005/8/layout/orgChart1"/>
    <dgm:cxn modelId="{400E3EC4-0039-41D8-9CE8-C9AFA037E6E2}" type="presOf" srcId="{7A86C46F-146C-40BC-A385-C964A258C0D3}" destId="{4D17ECBE-0E6E-424E-8819-51743597F445}" srcOrd="1" destOrd="0" presId="urn:microsoft.com/office/officeart/2005/8/layout/orgChart1"/>
    <dgm:cxn modelId="{5A2E4EFD-7ACA-4EBC-BE31-C7D55D2367C9}" srcId="{7A86C46F-146C-40BC-A385-C964A258C0D3}" destId="{E9D50F0C-17C9-43FB-98C1-B86E9566135D}" srcOrd="1" destOrd="0" parTransId="{D1E641AE-662E-4769-B321-F84EDD1D9936}" sibTransId="{9C015601-9A1B-4407-8401-F404721BB21E}"/>
    <dgm:cxn modelId="{A8AD04A4-F379-4013-942A-4DF7959E36B2}" type="presOf" srcId="{805FA593-3FED-4BCF-B702-363C1D7522BE}" destId="{74F95384-7390-41CB-835E-C6621EA7308E}" srcOrd="1" destOrd="0" presId="urn:microsoft.com/office/officeart/2005/8/layout/orgChart1"/>
    <dgm:cxn modelId="{C41572E9-67B0-4C5F-BCBF-B4FC290F2E42}" type="presOf" srcId="{E9D50F0C-17C9-43FB-98C1-B86E9566135D}" destId="{A8977225-9DE6-4C73-8EB1-9B6BFAA996AE}" srcOrd="1" destOrd="0" presId="urn:microsoft.com/office/officeart/2005/8/layout/orgChart1"/>
    <dgm:cxn modelId="{46EF7482-6B79-46D9-9162-4C43E0E8A8F0}" type="presOf" srcId="{805FA593-3FED-4BCF-B702-363C1D7522BE}" destId="{87B8A847-7BED-4636-B7CB-47B2D15D1F34}" srcOrd="0" destOrd="0" presId="urn:microsoft.com/office/officeart/2005/8/layout/orgChart1"/>
    <dgm:cxn modelId="{C91E202A-2F0F-445F-BD76-CC3F664A6095}" type="presOf" srcId="{2CDC6D6F-022D-40DE-A490-7D499C9B65A5}" destId="{F8F5581F-4ECE-490C-A055-2A1543BE397B}" srcOrd="0" destOrd="0" presId="urn:microsoft.com/office/officeart/2005/8/layout/orgChart1"/>
    <dgm:cxn modelId="{116FE4CF-7AF1-408F-9C77-E1FD6F5F24BF}" srcId="{47063187-9BC0-4665-8610-E1467EA85584}" destId="{7A86C46F-146C-40BC-A385-C964A258C0D3}" srcOrd="0" destOrd="0" parTransId="{D39F1419-E182-4467-A04E-AD13A75CADEA}" sibTransId="{C266A0BA-7A19-4CEB-9962-1110361B8153}"/>
    <dgm:cxn modelId="{CEB4828B-B045-4D23-AFC8-674911C38F3D}" type="presOf" srcId="{D1E641AE-662E-4769-B321-F84EDD1D9936}" destId="{B5252F9C-F0A6-429E-BD38-8DBB315C015A}" srcOrd="0" destOrd="0" presId="urn:microsoft.com/office/officeart/2005/8/layout/orgChart1"/>
    <dgm:cxn modelId="{5741A8DC-9411-48C8-A41D-C4033FF6A916}" type="presOf" srcId="{E0E4A80B-4795-4628-B474-96379937950D}" destId="{39CDD150-488E-4813-AAD9-74B043C0C726}" srcOrd="0" destOrd="0" presId="urn:microsoft.com/office/officeart/2005/8/layout/orgChart1"/>
    <dgm:cxn modelId="{79F47576-6FCE-421D-8948-987480168891}" type="presOf" srcId="{A0D5B43C-2370-4549-BD3F-B418410BBAB5}" destId="{29CFE48B-750F-463F-9C07-7F7A33EEF6AB}" srcOrd="0" destOrd="0" presId="urn:microsoft.com/office/officeart/2005/8/layout/orgChart1"/>
    <dgm:cxn modelId="{06ECF905-5556-4CEA-8B4C-1CB2568DEDB7}" type="presOf" srcId="{A0D5B43C-2370-4549-BD3F-B418410BBAB5}" destId="{C04774AD-979E-4217-9591-94BC75C9EDFC}" srcOrd="1" destOrd="0" presId="urn:microsoft.com/office/officeart/2005/8/layout/orgChart1"/>
    <dgm:cxn modelId="{8DA2F86C-CA75-4696-B960-31705BC402CD}" srcId="{A0D5B43C-2370-4549-BD3F-B418410BBAB5}" destId="{805FA593-3FED-4BCF-B702-363C1D7522BE}" srcOrd="0" destOrd="0" parTransId="{E0E4A80B-4795-4628-B474-96379937950D}" sibTransId="{1AA49933-1369-4358-965D-4C776CEA44FE}"/>
    <dgm:cxn modelId="{BFCFEF16-38CC-4744-84A2-88A0DEC3C616}" type="presOf" srcId="{0B4450D8-1841-474D-93EA-80CE65F3818E}" destId="{CBB62226-9A03-4015-B602-82FE6714D0BF}" srcOrd="0" destOrd="0" presId="urn:microsoft.com/office/officeart/2005/8/layout/orgChart1"/>
    <dgm:cxn modelId="{258080C5-9366-4046-9D6F-9702437E9A79}" type="presOf" srcId="{7A86C46F-146C-40BC-A385-C964A258C0D3}" destId="{28A2441C-F11B-426A-8FF9-830C0E18EAF6}" srcOrd="0" destOrd="0" presId="urn:microsoft.com/office/officeart/2005/8/layout/orgChart1"/>
    <dgm:cxn modelId="{33F01C0E-AC7E-4AC8-BF4B-0598B7B71FB3}" type="presOf" srcId="{47063187-9BC0-4665-8610-E1467EA85584}" destId="{0817ECC2-3FC1-4ADD-B08C-1ECE000F7F88}" srcOrd="0" destOrd="0" presId="urn:microsoft.com/office/officeart/2005/8/layout/orgChart1"/>
    <dgm:cxn modelId="{F1215E7D-F3B0-446D-B7AE-9BBE524D00CD}" srcId="{7A86C46F-146C-40BC-A385-C964A258C0D3}" destId="{A0D5B43C-2370-4549-BD3F-B418410BBAB5}" srcOrd="0" destOrd="0" parTransId="{6A09767E-2FA8-4CF7-AD56-3B650C758D99}" sibTransId="{BE72A508-7D2B-4183-B9A4-0C2BA7B2116F}"/>
    <dgm:cxn modelId="{DC1B0853-453F-4B4B-AA92-CA3B5B62D68A}" type="presParOf" srcId="{0817ECC2-3FC1-4ADD-B08C-1ECE000F7F88}" destId="{007761A7-ADA2-44D3-829E-6C3C2FC52AA8}" srcOrd="0" destOrd="0" presId="urn:microsoft.com/office/officeart/2005/8/layout/orgChart1"/>
    <dgm:cxn modelId="{A7031803-6493-43BB-BBCF-039AF708DB5D}" type="presParOf" srcId="{007761A7-ADA2-44D3-829E-6C3C2FC52AA8}" destId="{4E0DE5B7-3685-4194-81BC-F58C21CEF0EE}" srcOrd="0" destOrd="0" presId="urn:microsoft.com/office/officeart/2005/8/layout/orgChart1"/>
    <dgm:cxn modelId="{46E11E32-B223-4EAA-A33E-045AC0E5EC42}" type="presParOf" srcId="{4E0DE5B7-3685-4194-81BC-F58C21CEF0EE}" destId="{28A2441C-F11B-426A-8FF9-830C0E18EAF6}" srcOrd="0" destOrd="0" presId="urn:microsoft.com/office/officeart/2005/8/layout/orgChart1"/>
    <dgm:cxn modelId="{F38E4F39-151E-4CE2-9DC0-BC6E1A022B00}" type="presParOf" srcId="{4E0DE5B7-3685-4194-81BC-F58C21CEF0EE}" destId="{4D17ECBE-0E6E-424E-8819-51743597F445}" srcOrd="1" destOrd="0" presId="urn:microsoft.com/office/officeart/2005/8/layout/orgChart1"/>
    <dgm:cxn modelId="{B515C75C-3588-42A0-B0F7-76A76663E1B0}" type="presParOf" srcId="{007761A7-ADA2-44D3-829E-6C3C2FC52AA8}" destId="{25705172-C548-4D54-A216-CA3211D1939C}" srcOrd="1" destOrd="0" presId="urn:microsoft.com/office/officeart/2005/8/layout/orgChart1"/>
    <dgm:cxn modelId="{A373182F-4F27-4C5F-97DD-49D459EDAF30}" type="presParOf" srcId="{25705172-C548-4D54-A216-CA3211D1939C}" destId="{B69FDECD-3579-416C-B011-D608E8F39EA2}" srcOrd="0" destOrd="0" presId="urn:microsoft.com/office/officeart/2005/8/layout/orgChart1"/>
    <dgm:cxn modelId="{1AC62A72-D772-4216-9BD8-31F5C44AAEEE}" type="presParOf" srcId="{25705172-C548-4D54-A216-CA3211D1939C}" destId="{AE3C7B34-62EF-4651-8C88-4880BF900729}" srcOrd="1" destOrd="0" presId="urn:microsoft.com/office/officeart/2005/8/layout/orgChart1"/>
    <dgm:cxn modelId="{1152FC67-DC98-4262-A4C8-02EACA38CCFB}" type="presParOf" srcId="{AE3C7B34-62EF-4651-8C88-4880BF900729}" destId="{927E7964-2A64-4707-A29F-62B39CD26DB1}" srcOrd="0" destOrd="0" presId="urn:microsoft.com/office/officeart/2005/8/layout/orgChart1"/>
    <dgm:cxn modelId="{06BEA7BD-21CB-4A5B-B592-676EE79CDDFA}" type="presParOf" srcId="{927E7964-2A64-4707-A29F-62B39CD26DB1}" destId="{29CFE48B-750F-463F-9C07-7F7A33EEF6AB}" srcOrd="0" destOrd="0" presId="urn:microsoft.com/office/officeart/2005/8/layout/orgChart1"/>
    <dgm:cxn modelId="{EC83B554-5619-4DD2-B4D7-72041FAEE60C}" type="presParOf" srcId="{927E7964-2A64-4707-A29F-62B39CD26DB1}" destId="{C04774AD-979E-4217-9591-94BC75C9EDFC}" srcOrd="1" destOrd="0" presId="urn:microsoft.com/office/officeart/2005/8/layout/orgChart1"/>
    <dgm:cxn modelId="{86DCA131-4D57-4735-99E4-73BE5E468FF3}" type="presParOf" srcId="{AE3C7B34-62EF-4651-8C88-4880BF900729}" destId="{B5A1626C-FD31-473D-A9FD-D842E1409D3E}" srcOrd="1" destOrd="0" presId="urn:microsoft.com/office/officeart/2005/8/layout/orgChart1"/>
    <dgm:cxn modelId="{3E767216-F37E-4EE0-BBFB-62953636A774}" type="presParOf" srcId="{B5A1626C-FD31-473D-A9FD-D842E1409D3E}" destId="{39CDD150-488E-4813-AAD9-74B043C0C726}" srcOrd="0" destOrd="0" presId="urn:microsoft.com/office/officeart/2005/8/layout/orgChart1"/>
    <dgm:cxn modelId="{EB9876A6-6009-4575-804B-D80085410378}" type="presParOf" srcId="{B5A1626C-FD31-473D-A9FD-D842E1409D3E}" destId="{3F9DE25B-6CF2-4F5E-96FC-A7515A26945C}" srcOrd="1" destOrd="0" presId="urn:microsoft.com/office/officeart/2005/8/layout/orgChart1"/>
    <dgm:cxn modelId="{1DD644F0-574F-4AED-AABC-966FD12C1313}" type="presParOf" srcId="{3F9DE25B-6CF2-4F5E-96FC-A7515A26945C}" destId="{DD39BC08-56B4-4510-B487-31AE016A6793}" srcOrd="0" destOrd="0" presId="urn:microsoft.com/office/officeart/2005/8/layout/orgChart1"/>
    <dgm:cxn modelId="{16155319-CD94-4986-B29B-B18BE2FD6C1D}" type="presParOf" srcId="{DD39BC08-56B4-4510-B487-31AE016A6793}" destId="{87B8A847-7BED-4636-B7CB-47B2D15D1F34}" srcOrd="0" destOrd="0" presId="urn:microsoft.com/office/officeart/2005/8/layout/orgChart1"/>
    <dgm:cxn modelId="{C99AB983-29AE-4E65-AAE9-95E82B80E0A1}" type="presParOf" srcId="{DD39BC08-56B4-4510-B487-31AE016A6793}" destId="{74F95384-7390-41CB-835E-C6621EA7308E}" srcOrd="1" destOrd="0" presId="urn:microsoft.com/office/officeart/2005/8/layout/orgChart1"/>
    <dgm:cxn modelId="{AE3B4132-65E5-425E-B03A-702F8C04A65C}" type="presParOf" srcId="{3F9DE25B-6CF2-4F5E-96FC-A7515A26945C}" destId="{73C6781D-7D43-4692-9026-874830B5DD41}" srcOrd="1" destOrd="0" presId="urn:microsoft.com/office/officeart/2005/8/layout/orgChart1"/>
    <dgm:cxn modelId="{76C0A7D3-F03B-49FD-8F60-F74DCAA2A7D6}" type="presParOf" srcId="{3F9DE25B-6CF2-4F5E-96FC-A7515A26945C}" destId="{10D89ED0-C967-4246-8E7D-91CC336983BB}" srcOrd="2" destOrd="0" presId="urn:microsoft.com/office/officeart/2005/8/layout/orgChart1"/>
    <dgm:cxn modelId="{110A7970-268F-41E4-ADF8-38439981F493}" type="presParOf" srcId="{AE3C7B34-62EF-4651-8C88-4880BF900729}" destId="{EB10DEBA-8911-4FE7-8D53-8022C825E062}" srcOrd="2" destOrd="0" presId="urn:microsoft.com/office/officeart/2005/8/layout/orgChart1"/>
    <dgm:cxn modelId="{1955EB40-FB9C-4E99-8590-DCF2245A923B}" type="presParOf" srcId="{25705172-C548-4D54-A216-CA3211D1939C}" destId="{B5252F9C-F0A6-429E-BD38-8DBB315C015A}" srcOrd="2" destOrd="0" presId="urn:microsoft.com/office/officeart/2005/8/layout/orgChart1"/>
    <dgm:cxn modelId="{A8B78265-3F51-461F-9341-D89E8BD7736D}" type="presParOf" srcId="{25705172-C548-4D54-A216-CA3211D1939C}" destId="{E321D920-5E85-4ECB-86D0-010A00E4CF5F}" srcOrd="3" destOrd="0" presId="urn:microsoft.com/office/officeart/2005/8/layout/orgChart1"/>
    <dgm:cxn modelId="{CC81B7F4-5E91-4069-86F9-B7E8FB6D7B4C}" type="presParOf" srcId="{E321D920-5E85-4ECB-86D0-010A00E4CF5F}" destId="{8EF1402E-9263-4C92-970B-7541209C893B}" srcOrd="0" destOrd="0" presId="urn:microsoft.com/office/officeart/2005/8/layout/orgChart1"/>
    <dgm:cxn modelId="{C75BAE5D-F739-4B0D-8D96-2F1B2DBB5042}" type="presParOf" srcId="{8EF1402E-9263-4C92-970B-7541209C893B}" destId="{95607F13-8789-4E91-9000-1B9935A59A4D}" srcOrd="0" destOrd="0" presId="urn:microsoft.com/office/officeart/2005/8/layout/orgChart1"/>
    <dgm:cxn modelId="{BAA83C88-9B5E-40BD-AF8B-9ADE4E021688}" type="presParOf" srcId="{8EF1402E-9263-4C92-970B-7541209C893B}" destId="{A8977225-9DE6-4C73-8EB1-9B6BFAA996AE}" srcOrd="1" destOrd="0" presId="urn:microsoft.com/office/officeart/2005/8/layout/orgChart1"/>
    <dgm:cxn modelId="{C912D538-B3ED-4D01-BC8A-7C36E3397974}" type="presParOf" srcId="{E321D920-5E85-4ECB-86D0-010A00E4CF5F}" destId="{A1B9987D-BE61-46FC-8737-D3DEB67107B7}" srcOrd="1" destOrd="0" presId="urn:microsoft.com/office/officeart/2005/8/layout/orgChart1"/>
    <dgm:cxn modelId="{7FCF25AD-717D-449D-8808-AF549D71BF63}" type="presParOf" srcId="{A1B9987D-BE61-46FC-8737-D3DEB67107B7}" destId="{F8F5581F-4ECE-490C-A055-2A1543BE397B}" srcOrd="0" destOrd="0" presId="urn:microsoft.com/office/officeart/2005/8/layout/orgChart1"/>
    <dgm:cxn modelId="{C4DF7509-AA24-4833-A6A4-C3D002096341}" type="presParOf" srcId="{A1B9987D-BE61-46FC-8737-D3DEB67107B7}" destId="{9DFE83C9-4464-485E-86B1-A7305B05CA1A}" srcOrd="1" destOrd="0" presId="urn:microsoft.com/office/officeart/2005/8/layout/orgChart1"/>
    <dgm:cxn modelId="{852DB24A-B71C-48D6-BC01-43AE7B4F9D40}" type="presParOf" srcId="{9DFE83C9-4464-485E-86B1-A7305B05CA1A}" destId="{74F0296B-C968-47EF-AA5E-756B12976080}" srcOrd="0" destOrd="0" presId="urn:microsoft.com/office/officeart/2005/8/layout/orgChart1"/>
    <dgm:cxn modelId="{79D723B6-C3DC-4408-9D09-865C987F7BCA}" type="presParOf" srcId="{74F0296B-C968-47EF-AA5E-756B12976080}" destId="{CBB62226-9A03-4015-B602-82FE6714D0BF}" srcOrd="0" destOrd="0" presId="urn:microsoft.com/office/officeart/2005/8/layout/orgChart1"/>
    <dgm:cxn modelId="{BFC83C19-88C9-4AB3-8772-D39A85E67951}" type="presParOf" srcId="{74F0296B-C968-47EF-AA5E-756B12976080}" destId="{AC951EEC-8FDB-4B6F-9F92-93F8E59D1286}" srcOrd="1" destOrd="0" presId="urn:microsoft.com/office/officeart/2005/8/layout/orgChart1"/>
    <dgm:cxn modelId="{D6F05800-5E09-4B9D-9BBB-0BC9D4DD7A49}" type="presParOf" srcId="{9DFE83C9-4464-485E-86B1-A7305B05CA1A}" destId="{1F2F2239-A9E4-46F4-B1AE-A0BD24C18E4C}" srcOrd="1" destOrd="0" presId="urn:microsoft.com/office/officeart/2005/8/layout/orgChart1"/>
    <dgm:cxn modelId="{AAE1ABBC-999B-418B-9A97-F415DFF68322}" type="presParOf" srcId="{9DFE83C9-4464-485E-86B1-A7305B05CA1A}" destId="{DBB1711C-DD31-40BC-B15C-75F033BCCF97}" srcOrd="2" destOrd="0" presId="urn:microsoft.com/office/officeart/2005/8/layout/orgChart1"/>
    <dgm:cxn modelId="{AA6B44A9-7A0B-4FE6-800F-87EBFEFA0198}" type="presParOf" srcId="{E321D920-5E85-4ECB-86D0-010A00E4CF5F}" destId="{4C314A75-10CC-4240-83A4-37589819CAEB}" srcOrd="2" destOrd="0" presId="urn:microsoft.com/office/officeart/2005/8/layout/orgChart1"/>
    <dgm:cxn modelId="{E9542ACF-5DE1-4578-98A0-5A9601AC52BF}" type="presParOf" srcId="{007761A7-ADA2-44D3-829E-6C3C2FC52AA8}" destId="{4209F81B-81C9-47BE-A35A-4A59BEF9DED7}"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9AB7B-8D8D-41CF-BC12-92445671DC27}" type="datetimeFigureOut">
              <a:rPr lang="en-US" smtClean="0"/>
              <a:t>4/16/2015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BAA3D-A06A-41F4-8472-C12CCCF31C25}" type="slidenum">
              <a:rPr lang="en-US" smtClean="0"/>
              <a:t>‹#›</a:t>
            </a:fld>
            <a:endParaRPr lang="en-US"/>
          </a:p>
        </p:txBody>
      </p:sp>
    </p:spTree>
    <p:extLst>
      <p:ext uri="{BB962C8B-B14F-4D97-AF65-F5344CB8AC3E}">
        <p14:creationId xmlns:p14="http://schemas.microsoft.com/office/powerpoint/2010/main" val="100105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survey suggests that ~50% of Americans think that smartwatches are a passing fad.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passing fad. What is a fad? A fad is an intense and widely shared enthusiasm for something, especially</a:t>
            </a:r>
            <a:r>
              <a:rPr lang="en-US" baseline="0" dirty="0" smtClean="0"/>
              <a:t> one that is short-lived and without basis in the object’s qualities: a craze</a:t>
            </a:r>
          </a:p>
          <a:p>
            <a:endParaRPr lang="en-US" dirty="0" smtClean="0"/>
          </a:p>
          <a:p>
            <a:r>
              <a:rPr lang="en-US" dirty="0" smtClean="0"/>
              <a:t>Is laparoscopic</a:t>
            </a:r>
            <a:r>
              <a:rPr lang="en-US" baseline="0" dirty="0" smtClean="0"/>
              <a:t> lavage a passing fad?</a:t>
            </a:r>
          </a:p>
          <a:p>
            <a:endParaRPr lang="en-US" dirty="0"/>
          </a:p>
        </p:txBody>
      </p:sp>
      <p:sp>
        <p:nvSpPr>
          <p:cNvPr id="4" name="Slide Number Placeholder 3"/>
          <p:cNvSpPr>
            <a:spLocks noGrp="1"/>
          </p:cNvSpPr>
          <p:nvPr>
            <p:ph type="sldNum" sz="quarter" idx="10"/>
          </p:nvPr>
        </p:nvSpPr>
        <p:spPr/>
        <p:txBody>
          <a:bodyPr/>
          <a:lstStyle/>
          <a:p>
            <a:fld id="{722BE138-6D72-4EEB-9758-A3023C07DE1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70726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a:t>
            </a:r>
            <a:r>
              <a:rPr lang="en-US" dirty="0" err="1" smtClean="0"/>
              <a:t>Cocanoiur</a:t>
            </a:r>
            <a:r>
              <a:rPr lang="en-US" dirty="0" smtClean="0"/>
              <a:t> would suggest to you that primary</a:t>
            </a:r>
            <a:r>
              <a:rPr lang="en-US" baseline="0" dirty="0" smtClean="0"/>
              <a:t> anastomosis with diverting ileostomy results in more patients undergoing </a:t>
            </a:r>
            <a:r>
              <a:rPr lang="en-US" baseline="0" dirty="0" err="1" smtClean="0"/>
              <a:t>ostomy</a:t>
            </a:r>
            <a:r>
              <a:rPr lang="en-US" baseline="0" dirty="0" smtClean="0"/>
              <a:t> reversal and fewer complications associated with the second procedure. She cited this randomized trial.</a:t>
            </a:r>
          </a:p>
        </p:txBody>
      </p:sp>
      <p:sp>
        <p:nvSpPr>
          <p:cNvPr id="4" name="Slide Number Placeholder 3"/>
          <p:cNvSpPr>
            <a:spLocks noGrp="1"/>
          </p:cNvSpPr>
          <p:nvPr>
            <p:ph type="sldNum" sz="quarter" idx="10"/>
          </p:nvPr>
        </p:nvSpPr>
        <p:spPr/>
        <p:txBody>
          <a:bodyPr/>
          <a:lstStyle/>
          <a:p>
            <a:fld id="{FD03D8B8-6DFA-42FD-80D5-10780C81B3CE}" type="slidenum">
              <a:rPr lang="en-US" altLang="en-US" smtClean="0">
                <a:solidFill>
                  <a:prstClr val="black"/>
                </a:solidFill>
              </a:rPr>
              <a:pPr/>
              <a:t>32</a:t>
            </a:fld>
            <a:endParaRPr lang="en-US" altLang="en-US">
              <a:solidFill>
                <a:prstClr val="black"/>
              </a:solidFill>
            </a:endParaRPr>
          </a:p>
        </p:txBody>
      </p:sp>
    </p:spTree>
    <p:extLst>
      <p:ext uri="{BB962C8B-B14F-4D97-AF65-F5344CB8AC3E}">
        <p14:creationId xmlns:p14="http://schemas.microsoft.com/office/powerpoint/2010/main" val="843864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would suggest to</a:t>
            </a:r>
            <a:r>
              <a:rPr lang="en-US" baseline="0" dirty="0" smtClean="0"/>
              <a:t> you that the authors selectively reported those outcomes that appeared favorable to primary anastomoses.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than more patients undergoing stoma reversal in the PA group, outcomes were similar in terms of any complication (</a:t>
            </a:r>
            <a:r>
              <a:rPr lang="en-US" baseline="0" dirty="0" err="1" smtClean="0"/>
              <a:t>Clavien-Dindo</a:t>
            </a:r>
            <a:r>
              <a:rPr lang="en-US" baseline="0" dirty="0" smtClean="0"/>
              <a:t> 1-5), serious complications (</a:t>
            </a:r>
            <a:r>
              <a:rPr lang="en-US" baseline="0" dirty="0" err="1" smtClean="0"/>
              <a:t>Clavien-Dindo</a:t>
            </a:r>
            <a:r>
              <a:rPr lang="en-US" baseline="0" dirty="0" smtClean="0"/>
              <a:t> </a:t>
            </a:r>
            <a:r>
              <a:rPr lang="en-US" baseline="0" dirty="0" err="1" smtClean="0"/>
              <a:t>IIIb</a:t>
            </a:r>
            <a:r>
              <a:rPr lang="en-US" baseline="0" dirty="0" smtClean="0"/>
              <a:t>-V), mortality, length of stay, and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D03D8B8-6DFA-42FD-80D5-10780C81B3CE}" type="slidenum">
              <a:rPr lang="en-US" altLang="en-US" smtClean="0">
                <a:solidFill>
                  <a:prstClr val="black"/>
                </a:solidFill>
              </a:rPr>
              <a:pPr/>
              <a:t>33</a:t>
            </a:fld>
            <a:endParaRPr lang="en-US" altLang="en-US">
              <a:solidFill>
                <a:prstClr val="black"/>
              </a:solidFill>
            </a:endParaRPr>
          </a:p>
        </p:txBody>
      </p:sp>
    </p:spTree>
    <p:extLst>
      <p:ext uri="{BB962C8B-B14F-4D97-AF65-F5344CB8AC3E}">
        <p14:creationId xmlns:p14="http://schemas.microsoft.com/office/powerpoint/2010/main" val="1542618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original power calculation estimated an</a:t>
            </a:r>
            <a:r>
              <a:rPr lang="en-US" baseline="0" dirty="0" smtClean="0"/>
              <a:t> absolute difference in overall complication rate of 25%. The data showed only a 4% difference, with more complications overall in the PA group. Thus, the study would likely not have been adequately powered even if 68 patients were group were enrolled as intended.</a:t>
            </a:r>
            <a:endParaRPr lang="en-US" dirty="0"/>
          </a:p>
        </p:txBody>
      </p:sp>
      <p:sp>
        <p:nvSpPr>
          <p:cNvPr id="4" name="Slide Number Placeholder 3"/>
          <p:cNvSpPr>
            <a:spLocks noGrp="1"/>
          </p:cNvSpPr>
          <p:nvPr>
            <p:ph type="sldNum" sz="quarter" idx="10"/>
          </p:nvPr>
        </p:nvSpPr>
        <p:spPr/>
        <p:txBody>
          <a:bodyPr/>
          <a:lstStyle/>
          <a:p>
            <a:fld id="{722BE138-6D72-4EEB-9758-A3023C07DE1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900800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a:t>
            </a:r>
            <a:r>
              <a:rPr lang="en-US" baseline="0" dirty="0" smtClean="0"/>
              <a:t> is unlikely to be forthcoming. These are the only two randomized trials that have been published, and both had difficulty enrolling patients.</a:t>
            </a:r>
          </a:p>
          <a:p>
            <a:r>
              <a:rPr lang="en-US" baseline="0" dirty="0" smtClean="0"/>
              <a:t>One multi-center trial performed at 14 centers only randomized 90 patients after 9 years (averages to less than 1 per center per year). The other trial had 83 patients assessed for eligibility and 52 patients not assessed at all due to surgeon preference. Of those, 40% received HP and 52% received PA. After randomization, 4 patients crossed over (1 from the HP group and 3 from the PA group). Enrollment in this multi-center trial also dwindled to 6 in 2009.</a:t>
            </a:r>
          </a:p>
          <a:p>
            <a:endParaRPr lang="en-US" dirty="0"/>
          </a:p>
        </p:txBody>
      </p:sp>
      <p:sp>
        <p:nvSpPr>
          <p:cNvPr id="4" name="Slide Number Placeholder 3"/>
          <p:cNvSpPr>
            <a:spLocks noGrp="1"/>
          </p:cNvSpPr>
          <p:nvPr>
            <p:ph type="sldNum" sz="quarter" idx="10"/>
          </p:nvPr>
        </p:nvSpPr>
        <p:spPr/>
        <p:txBody>
          <a:bodyPr/>
          <a:lstStyle/>
          <a:p>
            <a:fld id="{FD03D8B8-6DFA-42FD-80D5-10780C81B3CE}" type="slidenum">
              <a:rPr lang="en-US" altLang="en-US" smtClean="0">
                <a:solidFill>
                  <a:prstClr val="black"/>
                </a:solidFill>
              </a:rPr>
              <a:pPr/>
              <a:t>35</a:t>
            </a:fld>
            <a:endParaRPr lang="en-US" altLang="en-US">
              <a:solidFill>
                <a:prstClr val="black"/>
              </a:solidFill>
            </a:endParaRPr>
          </a:p>
        </p:txBody>
      </p:sp>
    </p:spTree>
    <p:extLst>
      <p:ext uri="{BB962C8B-B14F-4D97-AF65-F5344CB8AC3E}">
        <p14:creationId xmlns:p14="http://schemas.microsoft.com/office/powerpoint/2010/main" val="451236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your theoretical answers match your “real world</a:t>
            </a:r>
            <a:r>
              <a:rPr lang="en-US" baseline="0" smtClean="0"/>
              <a:t>” answers?</a:t>
            </a:r>
            <a:endParaRPr lang="en-US"/>
          </a:p>
        </p:txBody>
      </p:sp>
      <p:sp>
        <p:nvSpPr>
          <p:cNvPr id="4" name="Slide Number Placeholder 3"/>
          <p:cNvSpPr>
            <a:spLocks noGrp="1"/>
          </p:cNvSpPr>
          <p:nvPr>
            <p:ph type="sldNum" sz="quarter" idx="10"/>
          </p:nvPr>
        </p:nvSpPr>
        <p:spPr/>
        <p:txBody>
          <a:bodyPr/>
          <a:lstStyle/>
          <a:p>
            <a:fld id="{722BE138-6D72-4EEB-9758-A3023C07DE1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80720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 would argue that in fact,</a:t>
            </a:r>
            <a:r>
              <a:rPr lang="en-US" baseline="0" dirty="0" smtClean="0"/>
              <a:t> lavage in general is an old fad that has already passed.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Intra-abdominal</a:t>
            </a:r>
            <a:r>
              <a:rPr lang="en-US" baseline="0" dirty="0" smtClean="0"/>
              <a:t> lavage has been used in multiple disease including abdominal sepsis and appendicitis, pancreatitis, and even elective abdominal cases. However, m</a:t>
            </a:r>
            <a:r>
              <a:rPr lang="en-US" dirty="0" smtClean="0"/>
              <a:t>ultiple trials have demonstrated no benefit. A</a:t>
            </a:r>
            <a:r>
              <a:rPr lang="en-US" baseline="0" dirty="0" smtClean="0"/>
              <a:t> 3-arm randomized trial in 1990 found no differences in outcome with no lavage, lavage with saline, and lavage with antibiotics. A more recent trial involving laparoscopy in 2014 in children with perforated appendicitis found no benefit to lavage over suction alone. And a 2015 trial in elective liver resections found an increase in organ/space surgical site infections with lavage versus no lavage.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22BE138-6D72-4EEB-9758-A3023C07DE1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2150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r>
              <a:rPr lang="en-US" baseline="0" dirty="0" smtClean="0"/>
              <a:t> </a:t>
            </a:r>
            <a:r>
              <a:rPr lang="en-US" baseline="0" dirty="0" err="1" smtClean="0"/>
              <a:t>Cocanour</a:t>
            </a:r>
            <a:r>
              <a:rPr lang="en-US" baseline="0" dirty="0" smtClean="0"/>
              <a:t> argued that lavage resulted in less morbidity, mortality, and length of stay and no need for </a:t>
            </a:r>
            <a:r>
              <a:rPr lang="en-US" baseline="0" dirty="0" err="1" smtClean="0"/>
              <a:t>ostomy</a:t>
            </a:r>
            <a:r>
              <a:rPr lang="en-US" baseline="0" dirty="0" smtClean="0"/>
              <a:t> with subsequent takedown.</a:t>
            </a:r>
          </a:p>
          <a:p>
            <a:endParaRPr lang="en-US" baseline="0" dirty="0" smtClean="0"/>
          </a:p>
          <a:p>
            <a:r>
              <a:rPr lang="en-US" baseline="0" dirty="0" smtClean="0"/>
              <a:t>However, the data on outcomes is derived from non-randomized trials with significant selection bias and often as-treated analyses. In other words, patients who were converted from lavage to resection were analyzed as resection patients.</a:t>
            </a:r>
          </a:p>
          <a:p>
            <a:endParaRPr lang="en-US" baseline="0" dirty="0" smtClean="0"/>
          </a:p>
          <a:p>
            <a:r>
              <a:rPr lang="en-US" baseline="0" dirty="0" smtClean="0"/>
              <a:t>Furthermore, the need for an </a:t>
            </a:r>
            <a:r>
              <a:rPr lang="en-US" baseline="0" dirty="0" err="1" smtClean="0"/>
              <a:t>ostomy</a:t>
            </a:r>
            <a:r>
              <a:rPr lang="en-US" baseline="0" dirty="0" smtClean="0"/>
              <a:t> is not the most important outcome. Recurrences after non-</a:t>
            </a:r>
            <a:r>
              <a:rPr lang="en-US" baseline="0" dirty="0" err="1" smtClean="0"/>
              <a:t>resectional</a:t>
            </a:r>
            <a:r>
              <a:rPr lang="en-US" baseline="0" dirty="0" smtClean="0"/>
              <a:t> therapy are common and increase the risk of mortality with subsequent episodes. No long-term data on laparoscopic lavage outcomes are available.</a:t>
            </a:r>
            <a:endParaRPr lang="en-US" dirty="0"/>
          </a:p>
        </p:txBody>
      </p:sp>
      <p:sp>
        <p:nvSpPr>
          <p:cNvPr id="4" name="Slide Number Placeholder 3"/>
          <p:cNvSpPr>
            <a:spLocks noGrp="1"/>
          </p:cNvSpPr>
          <p:nvPr>
            <p:ph type="sldNum" sz="quarter" idx="10"/>
          </p:nvPr>
        </p:nvSpPr>
        <p:spPr/>
        <p:txBody>
          <a:bodyPr/>
          <a:lstStyle/>
          <a:p>
            <a:fld id="{722BE138-6D72-4EEB-9758-A3023C07DE1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40285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know, however, the long term outcomes of non-</a:t>
            </a:r>
            <a:r>
              <a:rPr lang="en-US" dirty="0" err="1" smtClean="0"/>
              <a:t>resectional</a:t>
            </a:r>
            <a:r>
              <a:rPr lang="en-US" dirty="0" smtClean="0"/>
              <a:t> therapy or medically treated</a:t>
            </a:r>
            <a:r>
              <a:rPr lang="en-US" baseline="0" dirty="0" smtClean="0"/>
              <a:t> patients</a:t>
            </a:r>
            <a:r>
              <a:rPr lang="en-US" dirty="0" smtClean="0"/>
              <a:t>. We might extrapolate from</a:t>
            </a:r>
            <a:r>
              <a:rPr lang="en-US" baseline="0" dirty="0" smtClean="0"/>
              <a:t> those results.</a:t>
            </a:r>
            <a:endParaRPr lang="en-US" dirty="0" smtClean="0"/>
          </a:p>
          <a:p>
            <a:endParaRPr lang="en-US" dirty="0" smtClean="0"/>
          </a:p>
          <a:p>
            <a:r>
              <a:rPr lang="en-US" dirty="0" smtClean="0"/>
              <a:t>Analysis of a longitudinal database from the California</a:t>
            </a:r>
            <a:r>
              <a:rPr lang="en-US" baseline="0" dirty="0" smtClean="0"/>
              <a:t> Office of Statewide Health Planning and Development from 1995 to 2009 evaluated over 200,000 patients. Thy identified complicated initial presentation including peritonitis as a risk factor for mortality with recurrent episodes.</a:t>
            </a:r>
            <a:endParaRPr lang="en-US" dirty="0"/>
          </a:p>
        </p:txBody>
      </p:sp>
      <p:sp>
        <p:nvSpPr>
          <p:cNvPr id="4" name="Slide Number Placeholder 3"/>
          <p:cNvSpPr>
            <a:spLocks noGrp="1"/>
          </p:cNvSpPr>
          <p:nvPr>
            <p:ph type="sldNum" sz="quarter" idx="10"/>
          </p:nvPr>
        </p:nvSpPr>
        <p:spPr/>
        <p:txBody>
          <a:bodyPr/>
          <a:lstStyle/>
          <a:p>
            <a:fld id="{722BE138-6D72-4EEB-9758-A3023C07DE1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846620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only been one randomized</a:t>
            </a:r>
            <a:r>
              <a:rPr lang="en-US" baseline="0" dirty="0" smtClean="0"/>
              <a:t> trial that has not completed data collection but for which an interim analysis was performed.</a:t>
            </a:r>
            <a:endParaRPr lang="en-US" dirty="0"/>
          </a:p>
        </p:txBody>
      </p:sp>
      <p:sp>
        <p:nvSpPr>
          <p:cNvPr id="4" name="Slide Number Placeholder 3"/>
          <p:cNvSpPr>
            <a:spLocks noGrp="1"/>
          </p:cNvSpPr>
          <p:nvPr>
            <p:ph type="sldNum" sz="quarter" idx="10"/>
          </p:nvPr>
        </p:nvSpPr>
        <p:spPr/>
        <p:txBody>
          <a:bodyPr/>
          <a:lstStyle/>
          <a:p>
            <a:fld id="{722BE138-6D72-4EEB-9758-A3023C07DE1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60527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differences in outcome except for a shorter length of post-operative stay. Not</a:t>
            </a:r>
            <a:r>
              <a:rPr lang="en-US" baseline="0" dirty="0" smtClean="0"/>
              <a:t> shown here, but no differences in complications according to </a:t>
            </a:r>
            <a:r>
              <a:rPr lang="en-US" baseline="0" dirty="0" err="1" smtClean="0"/>
              <a:t>Clavien-Dindo</a:t>
            </a:r>
            <a:r>
              <a:rPr lang="en-US" baseline="0" dirty="0" smtClean="0"/>
              <a:t> classification or by number of complications per patient.</a:t>
            </a:r>
            <a:endParaRPr lang="en-US" dirty="0"/>
          </a:p>
        </p:txBody>
      </p:sp>
      <p:sp>
        <p:nvSpPr>
          <p:cNvPr id="4" name="Slide Number Placeholder 3"/>
          <p:cNvSpPr>
            <a:spLocks noGrp="1"/>
          </p:cNvSpPr>
          <p:nvPr>
            <p:ph type="sldNum" sz="quarter" idx="10"/>
          </p:nvPr>
        </p:nvSpPr>
        <p:spPr/>
        <p:txBody>
          <a:bodyPr/>
          <a:lstStyle/>
          <a:p>
            <a:fld id="{722BE138-6D72-4EEB-9758-A3023C07DE1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68150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might argue that we will know the answer from ongoing randomized trials. However, these results are not forthcoming. The </a:t>
            </a:r>
            <a:r>
              <a:rPr lang="en-US" dirty="0" err="1" smtClean="0"/>
              <a:t>Scandinavvian</a:t>
            </a:r>
            <a:r>
              <a:rPr lang="en-US" baseline="0" dirty="0" smtClean="0"/>
              <a:t> trial is not estimated to be completed until March 2017, and the LOLA arm of the LADIES trial closed in 2013 for safety issues. </a:t>
            </a:r>
            <a:r>
              <a:rPr lang="en-US" baseline="0" dirty="0" err="1" smtClean="0"/>
              <a:t>LapLAND</a:t>
            </a:r>
            <a:r>
              <a:rPr lang="en-US" baseline="0" dirty="0" smtClean="0"/>
              <a:t> is not estimated to be completed until December 2015.</a:t>
            </a:r>
            <a:endParaRPr lang="en-US" dirty="0"/>
          </a:p>
        </p:txBody>
      </p:sp>
      <p:sp>
        <p:nvSpPr>
          <p:cNvPr id="4" name="Slide Number Placeholder 3"/>
          <p:cNvSpPr>
            <a:spLocks noGrp="1"/>
          </p:cNvSpPr>
          <p:nvPr>
            <p:ph type="sldNum" sz="quarter" idx="10"/>
          </p:nvPr>
        </p:nvSpPr>
        <p:spPr/>
        <p:txBody>
          <a:bodyPr/>
          <a:lstStyle/>
          <a:p>
            <a:fld id="{722BE138-6D72-4EEB-9758-A3023C07DE1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2452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systematic review in JAMA Surgery</a:t>
            </a:r>
            <a:r>
              <a:rPr lang="en-US" baseline="0" dirty="0" smtClean="0"/>
              <a:t> in 2014 concluded…”that…”</a:t>
            </a:r>
            <a:endParaRPr lang="en-US" dirty="0"/>
          </a:p>
        </p:txBody>
      </p:sp>
      <p:sp>
        <p:nvSpPr>
          <p:cNvPr id="4" name="Slide Number Placeholder 3"/>
          <p:cNvSpPr>
            <a:spLocks noGrp="1"/>
          </p:cNvSpPr>
          <p:nvPr>
            <p:ph type="sldNum" sz="quarter" idx="10"/>
          </p:nvPr>
        </p:nvSpPr>
        <p:spPr/>
        <p:txBody>
          <a:bodyPr/>
          <a:lstStyle/>
          <a:p>
            <a:fld id="{722BE138-6D72-4EEB-9758-A3023C07DE1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6528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Hartmann’s procedure was first described by Henri Hartmann in 1921 at the 30</a:t>
            </a:r>
            <a:r>
              <a:rPr lang="en-US" baseline="30000" dirty="0" smtClean="0"/>
              <a:t>th</a:t>
            </a:r>
            <a:r>
              <a:rPr lang="en-US" dirty="0" smtClean="0"/>
              <a:t> meeting of</a:t>
            </a:r>
            <a:r>
              <a:rPr lang="en-US" baseline="0" dirty="0" smtClean="0"/>
              <a:t> the French Surgical Association; the operation was originally performed on two patients with obstructing sigmoid carcinomas and was intended to be definitive without plans for performing an anastomosis. This procedure replaced the three stage procedure developed by Mayo, Rankin and Brown.</a:t>
            </a:r>
          </a:p>
          <a:p>
            <a:endParaRPr lang="en-US" baseline="0" dirty="0" smtClean="0"/>
          </a:p>
          <a:p>
            <a:r>
              <a:rPr lang="en-US" baseline="0" dirty="0" smtClean="0"/>
              <a:t>Describe benefits.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22BE138-6D72-4EEB-9758-A3023C07DE1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831319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502FC-282C-4DD2-B7CF-CB61AF6F01CC}"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94C3E-CDE4-4C91-A94B-C1EF4A9887AA}" type="slidenum">
              <a:rPr lang="en-US" smtClean="0"/>
              <a:t>‹#›</a:t>
            </a:fld>
            <a:endParaRPr lang="en-US"/>
          </a:p>
        </p:txBody>
      </p:sp>
    </p:spTree>
    <p:extLst>
      <p:ext uri="{BB962C8B-B14F-4D97-AF65-F5344CB8AC3E}">
        <p14:creationId xmlns:p14="http://schemas.microsoft.com/office/powerpoint/2010/main" val="373116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502FC-282C-4DD2-B7CF-CB61AF6F01CC}"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94C3E-CDE4-4C91-A94B-C1EF4A9887AA}" type="slidenum">
              <a:rPr lang="en-US" smtClean="0"/>
              <a:t>‹#›</a:t>
            </a:fld>
            <a:endParaRPr lang="en-US"/>
          </a:p>
        </p:txBody>
      </p:sp>
    </p:spTree>
    <p:extLst>
      <p:ext uri="{BB962C8B-B14F-4D97-AF65-F5344CB8AC3E}">
        <p14:creationId xmlns:p14="http://schemas.microsoft.com/office/powerpoint/2010/main" val="288744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502FC-282C-4DD2-B7CF-CB61AF6F01CC}"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94C3E-CDE4-4C91-A94B-C1EF4A9887AA}" type="slidenum">
              <a:rPr lang="en-US" smtClean="0"/>
              <a:t>‹#›</a:t>
            </a:fld>
            <a:endParaRPr lang="en-US"/>
          </a:p>
        </p:txBody>
      </p:sp>
    </p:spTree>
    <p:extLst>
      <p:ext uri="{BB962C8B-B14F-4D97-AF65-F5344CB8AC3E}">
        <p14:creationId xmlns:p14="http://schemas.microsoft.com/office/powerpoint/2010/main" val="3430786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B2496A-FCDB-4CE6-A905-38C090B09933}" type="datetimeFigureOut">
              <a:rPr lang="en-US" smtClean="0">
                <a:solidFill>
                  <a:prstClr val="black">
                    <a:tint val="75000"/>
                  </a:prstClr>
                </a:solidFill>
              </a:rPr>
              <a:pPr/>
              <a:t>4/16/2015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2BD4F0-0FC9-4632-9174-2DEAB0FD6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595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2496A-FCDB-4CE6-A905-38C090B09933}" type="datetimeFigureOut">
              <a:rPr lang="en-US" smtClean="0">
                <a:solidFill>
                  <a:prstClr val="black">
                    <a:tint val="75000"/>
                  </a:prstClr>
                </a:solidFill>
              </a:rPr>
              <a:pPr/>
              <a:t>4/16/2015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2BD4F0-0FC9-4632-9174-2DEAB0FD6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675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B2496A-FCDB-4CE6-A905-38C090B09933}" type="datetimeFigureOut">
              <a:rPr lang="en-US" smtClean="0">
                <a:solidFill>
                  <a:prstClr val="black">
                    <a:tint val="75000"/>
                  </a:prstClr>
                </a:solidFill>
              </a:rPr>
              <a:pPr/>
              <a:t>4/16/2015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2BD4F0-0FC9-4632-9174-2DEAB0FD6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60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B2496A-FCDB-4CE6-A905-38C090B09933}" type="datetimeFigureOut">
              <a:rPr lang="en-US" smtClean="0">
                <a:solidFill>
                  <a:prstClr val="black">
                    <a:tint val="75000"/>
                  </a:prstClr>
                </a:solidFill>
              </a:rPr>
              <a:pPr/>
              <a:t>4/16/2015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2BD4F0-0FC9-4632-9174-2DEAB0FD6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679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B2496A-FCDB-4CE6-A905-38C090B09933}" type="datetimeFigureOut">
              <a:rPr lang="en-US" smtClean="0">
                <a:solidFill>
                  <a:prstClr val="black">
                    <a:tint val="75000"/>
                  </a:prstClr>
                </a:solidFill>
              </a:rPr>
              <a:pPr/>
              <a:t>4/16/2015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2BD4F0-0FC9-4632-9174-2DEAB0FD6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874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B2496A-FCDB-4CE6-A905-38C090B09933}" type="datetimeFigureOut">
              <a:rPr lang="en-US" smtClean="0">
                <a:solidFill>
                  <a:prstClr val="black">
                    <a:tint val="75000"/>
                  </a:prstClr>
                </a:solidFill>
              </a:rPr>
              <a:pPr/>
              <a:t>4/16/2015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2BD4F0-0FC9-4632-9174-2DEAB0FD6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51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2496A-FCDB-4CE6-A905-38C090B09933}" type="datetimeFigureOut">
              <a:rPr lang="en-US" smtClean="0">
                <a:solidFill>
                  <a:prstClr val="black">
                    <a:tint val="75000"/>
                  </a:prstClr>
                </a:solidFill>
              </a:rPr>
              <a:pPr/>
              <a:t>4/16/2015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2BD4F0-0FC9-4632-9174-2DEAB0FD6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972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2496A-FCDB-4CE6-A905-38C090B09933}" type="datetimeFigureOut">
              <a:rPr lang="en-US" smtClean="0">
                <a:solidFill>
                  <a:prstClr val="black">
                    <a:tint val="75000"/>
                  </a:prstClr>
                </a:solidFill>
              </a:rPr>
              <a:pPr/>
              <a:t>4/16/2015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2BD4F0-0FC9-4632-9174-2DEAB0FD6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48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C9502FC-282C-4DD2-B7CF-CB61AF6F01CC}"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94C3E-CDE4-4C91-A94B-C1EF4A9887AA}" type="slidenum">
              <a:rPr lang="en-US" smtClean="0"/>
              <a:t>‹#›</a:t>
            </a:fld>
            <a:endParaRPr lang="en-US"/>
          </a:p>
        </p:txBody>
      </p:sp>
    </p:spTree>
    <p:extLst>
      <p:ext uri="{BB962C8B-B14F-4D97-AF65-F5344CB8AC3E}">
        <p14:creationId xmlns:p14="http://schemas.microsoft.com/office/powerpoint/2010/main" val="4056577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2496A-FCDB-4CE6-A905-38C090B09933}" type="datetimeFigureOut">
              <a:rPr lang="en-US" smtClean="0">
                <a:solidFill>
                  <a:prstClr val="black">
                    <a:tint val="75000"/>
                  </a:prstClr>
                </a:solidFill>
              </a:rPr>
              <a:pPr/>
              <a:t>4/16/2015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2BD4F0-0FC9-4632-9174-2DEAB0FD6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658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2496A-FCDB-4CE6-A905-38C090B09933}" type="datetimeFigureOut">
              <a:rPr lang="en-US" smtClean="0">
                <a:solidFill>
                  <a:prstClr val="black">
                    <a:tint val="75000"/>
                  </a:prstClr>
                </a:solidFill>
              </a:rPr>
              <a:pPr/>
              <a:t>4/16/2015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2BD4F0-0FC9-4632-9174-2DEAB0FD6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493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2496A-FCDB-4CE6-A905-38C090B09933}" type="datetimeFigureOut">
              <a:rPr lang="en-US" smtClean="0">
                <a:solidFill>
                  <a:prstClr val="black">
                    <a:tint val="75000"/>
                  </a:prstClr>
                </a:solidFill>
              </a:rPr>
              <a:pPr/>
              <a:t>4/16/2015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2BD4F0-0FC9-4632-9174-2DEAB0FD6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20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C9502FC-282C-4DD2-B7CF-CB61AF6F01CC}"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94C3E-CDE4-4C91-A94B-C1EF4A9887AA}" type="slidenum">
              <a:rPr lang="en-US" smtClean="0"/>
              <a:t>‹#›</a:t>
            </a:fld>
            <a:endParaRPr lang="en-US"/>
          </a:p>
        </p:txBody>
      </p:sp>
    </p:spTree>
    <p:extLst>
      <p:ext uri="{BB962C8B-B14F-4D97-AF65-F5344CB8AC3E}">
        <p14:creationId xmlns:p14="http://schemas.microsoft.com/office/powerpoint/2010/main" val="384211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C9502FC-282C-4DD2-B7CF-CB61AF6F01CC}"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94C3E-CDE4-4C91-A94B-C1EF4A9887AA}" type="slidenum">
              <a:rPr lang="en-US" smtClean="0"/>
              <a:t>‹#›</a:t>
            </a:fld>
            <a:endParaRPr lang="en-US"/>
          </a:p>
        </p:txBody>
      </p:sp>
    </p:spTree>
    <p:extLst>
      <p:ext uri="{BB962C8B-B14F-4D97-AF65-F5344CB8AC3E}">
        <p14:creationId xmlns:p14="http://schemas.microsoft.com/office/powerpoint/2010/main" val="163820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502FC-282C-4DD2-B7CF-CB61AF6F01CC}"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994C3E-CDE4-4C91-A94B-C1EF4A9887AA}" type="slidenum">
              <a:rPr lang="en-US" smtClean="0"/>
              <a:t>‹#›</a:t>
            </a:fld>
            <a:endParaRPr lang="en-US"/>
          </a:p>
        </p:txBody>
      </p:sp>
    </p:spTree>
    <p:extLst>
      <p:ext uri="{BB962C8B-B14F-4D97-AF65-F5344CB8AC3E}">
        <p14:creationId xmlns:p14="http://schemas.microsoft.com/office/powerpoint/2010/main" val="128183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502FC-282C-4DD2-B7CF-CB61AF6F01CC}"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994C3E-CDE4-4C91-A94B-C1EF4A9887AA}" type="slidenum">
              <a:rPr lang="en-US" smtClean="0"/>
              <a:t>‹#›</a:t>
            </a:fld>
            <a:endParaRPr lang="en-US"/>
          </a:p>
        </p:txBody>
      </p:sp>
    </p:spTree>
    <p:extLst>
      <p:ext uri="{BB962C8B-B14F-4D97-AF65-F5344CB8AC3E}">
        <p14:creationId xmlns:p14="http://schemas.microsoft.com/office/powerpoint/2010/main" val="28005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502FC-282C-4DD2-B7CF-CB61AF6F01CC}"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994C3E-CDE4-4C91-A94B-C1EF4A9887AA}" type="slidenum">
              <a:rPr lang="en-US" smtClean="0"/>
              <a:t>‹#›</a:t>
            </a:fld>
            <a:endParaRPr lang="en-US"/>
          </a:p>
        </p:txBody>
      </p:sp>
    </p:spTree>
    <p:extLst>
      <p:ext uri="{BB962C8B-B14F-4D97-AF65-F5344CB8AC3E}">
        <p14:creationId xmlns:p14="http://schemas.microsoft.com/office/powerpoint/2010/main" val="2680006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502FC-282C-4DD2-B7CF-CB61AF6F01CC}"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94C3E-CDE4-4C91-A94B-C1EF4A9887AA}" type="slidenum">
              <a:rPr lang="en-US" smtClean="0"/>
              <a:t>‹#›</a:t>
            </a:fld>
            <a:endParaRPr lang="en-US"/>
          </a:p>
        </p:txBody>
      </p:sp>
    </p:spTree>
    <p:extLst>
      <p:ext uri="{BB962C8B-B14F-4D97-AF65-F5344CB8AC3E}">
        <p14:creationId xmlns:p14="http://schemas.microsoft.com/office/powerpoint/2010/main" val="125189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502FC-282C-4DD2-B7CF-CB61AF6F01CC}"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94C3E-CDE4-4C91-A94B-C1EF4A9887AA}" type="slidenum">
              <a:rPr lang="en-US" smtClean="0"/>
              <a:t>‹#›</a:t>
            </a:fld>
            <a:endParaRPr lang="en-US"/>
          </a:p>
        </p:txBody>
      </p:sp>
    </p:spTree>
    <p:extLst>
      <p:ext uri="{BB962C8B-B14F-4D97-AF65-F5344CB8AC3E}">
        <p14:creationId xmlns:p14="http://schemas.microsoft.com/office/powerpoint/2010/main" val="262841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rgbClr val="313588"/>
            </a:gs>
            <a:gs pos="1000">
              <a:srgbClr val="000066"/>
            </a:gs>
            <a:gs pos="100000">
              <a:srgbClr val="6169AA"/>
            </a:gs>
            <a:gs pos="10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502FC-282C-4DD2-B7CF-CB61AF6F01CC}" type="datetimeFigureOut">
              <a:rPr lang="en-US" smtClean="0"/>
              <a:t>4/16/2015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94C3E-CDE4-4C91-A94B-C1EF4A9887AA}" type="slidenum">
              <a:rPr lang="en-US" smtClean="0"/>
              <a:t>‹#›</a:t>
            </a:fld>
            <a:endParaRPr lang="en-US"/>
          </a:p>
        </p:txBody>
      </p:sp>
    </p:spTree>
    <p:extLst>
      <p:ext uri="{BB962C8B-B14F-4D97-AF65-F5344CB8AC3E}">
        <p14:creationId xmlns:p14="http://schemas.microsoft.com/office/powerpoint/2010/main" val="2965312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2496A-FCDB-4CE6-A905-38C090B09933}" type="datetimeFigureOut">
              <a:rPr lang="en-US" smtClean="0">
                <a:solidFill>
                  <a:prstClr val="black">
                    <a:tint val="75000"/>
                  </a:prstClr>
                </a:solidFill>
              </a:rPr>
              <a:pPr/>
              <a:t>4/16/2015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BD4F0-0FC9-4632-9174-2DEAB0FD6F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5071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9.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5400" dirty="0" smtClean="0"/>
              <a:t>Acute Diverticulitis:</a:t>
            </a:r>
            <a:br>
              <a:rPr lang="en-US" sz="5400" dirty="0" smtClean="0"/>
            </a:br>
            <a:r>
              <a:rPr lang="en-US" sz="5400" dirty="0" smtClean="0"/>
              <a:t>Lavage or Resect?</a:t>
            </a:r>
            <a:br>
              <a:rPr lang="en-US" sz="5400" dirty="0" smtClean="0"/>
            </a:br>
            <a:r>
              <a:rPr lang="en-US" sz="5400" dirty="0" smtClean="0"/>
              <a:t>Anastomose or Divert?</a:t>
            </a:r>
            <a:endParaRPr lang="en-US" sz="5400" dirty="0"/>
          </a:p>
        </p:txBody>
      </p:sp>
      <p:sp>
        <p:nvSpPr>
          <p:cNvPr id="3" name="Subtitle 2"/>
          <p:cNvSpPr>
            <a:spLocks noGrp="1"/>
          </p:cNvSpPr>
          <p:nvPr>
            <p:ph type="subTitle" idx="1"/>
          </p:nvPr>
        </p:nvSpPr>
        <p:spPr>
          <a:xfrm>
            <a:off x="152400" y="3886200"/>
            <a:ext cx="4876800" cy="1752600"/>
          </a:xfrm>
        </p:spPr>
        <p:txBody>
          <a:bodyPr>
            <a:normAutofit/>
          </a:bodyPr>
          <a:lstStyle/>
          <a:p>
            <a:r>
              <a:rPr lang="en-US" dirty="0">
                <a:solidFill>
                  <a:schemeClr val="bg2"/>
                </a:solidFill>
              </a:rPr>
              <a:t>Christine S. </a:t>
            </a:r>
            <a:r>
              <a:rPr lang="en-US" dirty="0" err="1">
                <a:solidFill>
                  <a:schemeClr val="bg2"/>
                </a:solidFill>
              </a:rPr>
              <a:t>Cocanour</a:t>
            </a:r>
            <a:r>
              <a:rPr lang="en-US" dirty="0" smtClean="0">
                <a:solidFill>
                  <a:schemeClr val="bg2"/>
                </a:solidFill>
              </a:rPr>
              <a:t>, MD UC </a:t>
            </a:r>
            <a:r>
              <a:rPr lang="en-US" dirty="0">
                <a:solidFill>
                  <a:schemeClr val="bg2"/>
                </a:solidFill>
              </a:rPr>
              <a:t>Davis Medical Center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5029200"/>
            <a:ext cx="1371600" cy="1410687"/>
          </a:xfrm>
          <a:prstGeom prst="rect">
            <a:avLst/>
          </a:prstGeom>
        </p:spPr>
      </p:pic>
      <p:sp>
        <p:nvSpPr>
          <p:cNvPr id="6" name="TextBox 5"/>
          <p:cNvSpPr txBox="1"/>
          <p:nvPr/>
        </p:nvSpPr>
        <p:spPr>
          <a:xfrm>
            <a:off x="5472923" y="3937337"/>
            <a:ext cx="2680477" cy="1015663"/>
          </a:xfrm>
          <a:prstGeom prst="rect">
            <a:avLst/>
          </a:prstGeom>
          <a:noFill/>
        </p:spPr>
        <p:txBody>
          <a:bodyPr wrap="none" rtlCol="0">
            <a:spAutoFit/>
          </a:bodyPr>
          <a:lstStyle/>
          <a:p>
            <a:pPr algn="ctr"/>
            <a:r>
              <a:rPr lang="en-US" sz="3000" dirty="0" smtClean="0">
                <a:solidFill>
                  <a:schemeClr val="bg2"/>
                </a:solidFill>
              </a:rPr>
              <a:t>Lillian Kao, MD</a:t>
            </a:r>
          </a:p>
          <a:p>
            <a:pPr algn="ctr"/>
            <a:r>
              <a:rPr lang="en-US" sz="3000" dirty="0" smtClean="0">
                <a:solidFill>
                  <a:schemeClr val="bg2"/>
                </a:solidFill>
              </a:rPr>
              <a:t>UTHSC-Houston</a:t>
            </a:r>
            <a:endParaRPr lang="en-US" sz="3000" dirty="0">
              <a:solidFill>
                <a:schemeClr val="bg2"/>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923" y="5029200"/>
            <a:ext cx="1143000" cy="1348740"/>
          </a:xfrm>
          <a:prstGeom prst="rect">
            <a:avLst/>
          </a:prstGeom>
        </p:spPr>
      </p:pic>
    </p:spTree>
    <p:extLst>
      <p:ext uri="{BB962C8B-B14F-4D97-AF65-F5344CB8AC3E}">
        <p14:creationId xmlns:p14="http://schemas.microsoft.com/office/powerpoint/2010/main" val="1352157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990600"/>
            <a:ext cx="4038600" cy="2286000"/>
          </a:xfrm>
        </p:spPr>
        <p:txBody>
          <a:bodyPr/>
          <a:lstStyle/>
          <a:p>
            <a:r>
              <a:rPr lang="en-US" dirty="0" smtClean="0"/>
              <a:t>Conversions:  4.9%</a:t>
            </a:r>
          </a:p>
          <a:p>
            <a:r>
              <a:rPr lang="en-US" dirty="0" smtClean="0"/>
              <a:t>Length of stay: 9.3 days</a:t>
            </a:r>
            <a:endParaRPr lang="en-US" dirty="0"/>
          </a:p>
        </p:txBody>
      </p:sp>
      <p:sp>
        <p:nvSpPr>
          <p:cNvPr id="6" name="Content Placeholder 5"/>
          <p:cNvSpPr>
            <a:spLocks noGrp="1"/>
          </p:cNvSpPr>
          <p:nvPr>
            <p:ph sz="half" idx="2"/>
          </p:nvPr>
        </p:nvSpPr>
        <p:spPr>
          <a:xfrm>
            <a:off x="4648200" y="990600"/>
            <a:ext cx="4038600" cy="2362200"/>
          </a:xfrm>
        </p:spPr>
        <p:txBody>
          <a:bodyPr/>
          <a:lstStyle/>
          <a:p>
            <a:r>
              <a:rPr lang="en-US" dirty="0" smtClean="0"/>
              <a:t>Complications:  18.9%</a:t>
            </a:r>
          </a:p>
          <a:p>
            <a:r>
              <a:rPr lang="en-US" dirty="0" smtClean="0"/>
              <a:t>Mortality:  0.25%</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74" t="13826" r="6743" b="20550"/>
          <a:stretch/>
        </p:blipFill>
        <p:spPr bwMode="auto">
          <a:xfrm>
            <a:off x="0" y="2209800"/>
            <a:ext cx="9144000" cy="421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8800" y="6400800"/>
            <a:ext cx="5410200" cy="369332"/>
          </a:xfrm>
          <a:prstGeom prst="rect">
            <a:avLst/>
          </a:prstGeom>
          <a:noFill/>
        </p:spPr>
        <p:txBody>
          <a:bodyPr wrap="square" rtlCol="0">
            <a:spAutoFit/>
          </a:bodyPr>
          <a:lstStyle/>
          <a:p>
            <a:r>
              <a:rPr lang="en-US" dirty="0" err="1" smtClean="0"/>
              <a:t>Afshar</a:t>
            </a:r>
            <a:r>
              <a:rPr lang="en-US" dirty="0" smtClean="0"/>
              <a:t> </a:t>
            </a:r>
            <a:r>
              <a:rPr lang="en-US" dirty="0"/>
              <a:t>S, </a:t>
            </a:r>
            <a:r>
              <a:rPr lang="en-US" dirty="0" err="1"/>
              <a:t>Kurer</a:t>
            </a:r>
            <a:r>
              <a:rPr lang="en-US" dirty="0"/>
              <a:t> </a:t>
            </a:r>
            <a:r>
              <a:rPr lang="en-US" dirty="0" smtClean="0"/>
              <a:t>MA. </a:t>
            </a:r>
            <a:r>
              <a:rPr lang="en-US" dirty="0"/>
              <a:t>Colorectal Dis 2012 Feb;14(2</a:t>
            </a:r>
            <a:r>
              <a:rPr lang="en-US" dirty="0" smtClean="0"/>
              <a:t>):135</a:t>
            </a:r>
            <a:endParaRPr lang="en-US" dirty="0"/>
          </a:p>
        </p:txBody>
      </p:sp>
      <p:sp>
        <p:nvSpPr>
          <p:cNvPr id="2" name="Rectangle 1"/>
          <p:cNvSpPr/>
          <p:nvPr/>
        </p:nvSpPr>
        <p:spPr>
          <a:xfrm>
            <a:off x="76200" y="5638800"/>
            <a:ext cx="8915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27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Laparoscopic Lavage</a:t>
            </a:r>
            <a:endParaRPr lang="en-US" dirty="0"/>
          </a:p>
        </p:txBody>
      </p:sp>
      <p:sp>
        <p:nvSpPr>
          <p:cNvPr id="5" name="Content Placeholder 4"/>
          <p:cNvSpPr>
            <a:spLocks noGrp="1"/>
          </p:cNvSpPr>
          <p:nvPr>
            <p:ph idx="1"/>
          </p:nvPr>
        </p:nvSpPr>
        <p:spPr/>
        <p:txBody>
          <a:bodyPr/>
          <a:lstStyle/>
          <a:p>
            <a:r>
              <a:rPr lang="en-US" dirty="0" smtClean="0"/>
              <a:t>Risk of </a:t>
            </a:r>
            <a:r>
              <a:rPr lang="en-US" dirty="0" err="1" smtClean="0"/>
              <a:t>reintervention</a:t>
            </a:r>
            <a:r>
              <a:rPr lang="en-US" dirty="0" smtClean="0"/>
              <a:t> highest:</a:t>
            </a:r>
          </a:p>
          <a:p>
            <a:pPr lvl="1"/>
            <a:r>
              <a:rPr lang="en-US" dirty="0" smtClean="0"/>
              <a:t>High preoperative CRP</a:t>
            </a:r>
          </a:p>
          <a:p>
            <a:pPr lvl="1"/>
            <a:r>
              <a:rPr lang="en-US" u="sng" dirty="0" smtClean="0"/>
              <a:t>&gt;</a:t>
            </a:r>
            <a:r>
              <a:rPr lang="en-US" dirty="0" smtClean="0"/>
              <a:t> ASA 3</a:t>
            </a:r>
          </a:p>
          <a:p>
            <a:pPr lvl="1"/>
            <a:r>
              <a:rPr lang="en-US" dirty="0" smtClean="0"/>
              <a:t>Age greater than 80</a:t>
            </a:r>
          </a:p>
          <a:p>
            <a:pPr lvl="1"/>
            <a:r>
              <a:rPr lang="en-US" dirty="0" smtClean="0"/>
              <a:t>Immunosuppression</a:t>
            </a:r>
          </a:p>
          <a:p>
            <a:pPr lvl="1"/>
            <a:r>
              <a:rPr lang="en-US" dirty="0" smtClean="0"/>
              <a:t>High Mannheim Peritonitis Index score</a:t>
            </a:r>
          </a:p>
          <a:p>
            <a:r>
              <a:rPr lang="en-US" dirty="0" smtClean="0"/>
              <a:t>Surgeon selection</a:t>
            </a:r>
          </a:p>
          <a:p>
            <a:pPr lvl="1"/>
            <a:r>
              <a:rPr lang="en-US" dirty="0" smtClean="0"/>
              <a:t>Adequate laparoscopic skills</a:t>
            </a:r>
            <a:endParaRPr lang="en-US" dirty="0"/>
          </a:p>
        </p:txBody>
      </p:sp>
    </p:spTree>
    <p:extLst>
      <p:ext uri="{BB962C8B-B14F-4D97-AF65-F5344CB8AC3E}">
        <p14:creationId xmlns:p14="http://schemas.microsoft.com/office/powerpoint/2010/main" val="221753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Laparoscopic Lavage</a:t>
            </a:r>
            <a:endParaRPr lang="en-US" dirty="0"/>
          </a:p>
        </p:txBody>
      </p:sp>
      <p:sp>
        <p:nvSpPr>
          <p:cNvPr id="5" name="Content Placeholder 4"/>
          <p:cNvSpPr>
            <a:spLocks noGrp="1"/>
          </p:cNvSpPr>
          <p:nvPr>
            <p:ph idx="1"/>
          </p:nvPr>
        </p:nvSpPr>
        <p:spPr/>
        <p:txBody>
          <a:bodyPr>
            <a:normAutofit lnSpcReduction="10000"/>
          </a:bodyPr>
          <a:lstStyle/>
          <a:p>
            <a:pPr marL="0" indent="0" algn="ctr">
              <a:buNone/>
            </a:pPr>
            <a:r>
              <a:rPr lang="en-US" dirty="0" smtClean="0">
                <a:solidFill>
                  <a:schemeClr val="bg2"/>
                </a:solidFill>
              </a:rPr>
              <a:t>Diverticulitis—Laparoscopic Lavage vs resection (Hartmann procedure) DILALA trial</a:t>
            </a:r>
          </a:p>
          <a:p>
            <a:r>
              <a:rPr lang="en-US" dirty="0"/>
              <a:t>Hinchey Grade III randomized 1:1, n=39:36</a:t>
            </a:r>
          </a:p>
          <a:p>
            <a:r>
              <a:rPr lang="en-US" dirty="0" smtClean="0"/>
              <a:t>Primary endpoint: # reoperations/12 months</a:t>
            </a:r>
          </a:p>
          <a:p>
            <a:r>
              <a:rPr lang="en-US" dirty="0" smtClean="0"/>
              <a:t>No conversions from randomization</a:t>
            </a:r>
          </a:p>
          <a:p>
            <a:r>
              <a:rPr lang="en-US" dirty="0" smtClean="0"/>
              <a:t>Significantly </a:t>
            </a:r>
            <a:r>
              <a:rPr lang="en-US" dirty="0"/>
              <a:t>shorter operating </a:t>
            </a:r>
            <a:r>
              <a:rPr lang="en-US" dirty="0" smtClean="0"/>
              <a:t>time and LOS</a:t>
            </a:r>
          </a:p>
          <a:p>
            <a:r>
              <a:rPr lang="en-US" dirty="0" smtClean="0"/>
              <a:t>No difference in mortality 7.7% vs 11.4%</a:t>
            </a:r>
          </a:p>
          <a:p>
            <a:r>
              <a:rPr lang="en-US" dirty="0" smtClean="0"/>
              <a:t>No difference in morbidity</a:t>
            </a:r>
            <a:endParaRPr lang="en-US" dirty="0"/>
          </a:p>
          <a:p>
            <a:endParaRPr lang="en-US" dirty="0"/>
          </a:p>
        </p:txBody>
      </p:sp>
    </p:spTree>
    <p:extLst>
      <p:ext uri="{BB962C8B-B14F-4D97-AF65-F5344CB8AC3E}">
        <p14:creationId xmlns:p14="http://schemas.microsoft.com/office/powerpoint/2010/main" val="405874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Laparoscopic Lavage</a:t>
            </a:r>
          </a:p>
        </p:txBody>
      </p:sp>
      <p:sp>
        <p:nvSpPr>
          <p:cNvPr id="4" name="Content Placeholder 3"/>
          <p:cNvSpPr>
            <a:spLocks noGrp="1"/>
          </p:cNvSpPr>
          <p:nvPr>
            <p:ph idx="1"/>
          </p:nvPr>
        </p:nvSpPr>
        <p:spPr/>
        <p:txBody>
          <a:bodyPr/>
          <a:lstStyle/>
          <a:p>
            <a:r>
              <a:rPr lang="en-US" dirty="0" smtClean="0"/>
              <a:t>Avoids laparotomy</a:t>
            </a:r>
          </a:p>
          <a:p>
            <a:r>
              <a:rPr lang="en-US" dirty="0" smtClean="0"/>
              <a:t>Avoids stoma and need for takedown</a:t>
            </a:r>
          </a:p>
          <a:p>
            <a:r>
              <a:rPr lang="en-US" dirty="0" smtClean="0"/>
              <a:t>Allows bridge to elective resection if indicated</a:t>
            </a:r>
          </a:p>
          <a:p>
            <a:r>
              <a:rPr lang="en-US" dirty="0" smtClean="0"/>
              <a:t>Included in perforated diverticular disease management strategy:</a:t>
            </a:r>
          </a:p>
          <a:p>
            <a:pPr lvl="1"/>
            <a:r>
              <a:rPr lang="en-US" dirty="0" smtClean="0"/>
              <a:t>European Association of Endoscopic Surgeons</a:t>
            </a:r>
          </a:p>
          <a:p>
            <a:pPr lvl="1"/>
            <a:r>
              <a:rPr lang="en-US" dirty="0" smtClean="0"/>
              <a:t>Danish guidelines</a:t>
            </a:r>
          </a:p>
          <a:p>
            <a:endParaRPr lang="en-US" dirty="0" smtClean="0"/>
          </a:p>
          <a:p>
            <a:endParaRPr lang="en-US" dirty="0" smtClean="0"/>
          </a:p>
          <a:p>
            <a:endParaRPr lang="en-US" dirty="0"/>
          </a:p>
        </p:txBody>
      </p:sp>
    </p:spTree>
    <p:extLst>
      <p:ext uri="{BB962C8B-B14F-4D97-AF65-F5344CB8AC3E}">
        <p14:creationId xmlns:p14="http://schemas.microsoft.com/office/powerpoint/2010/main" val="885069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121190"/>
          </a:xfrm>
          <a:prstGeom prst="rect">
            <a:avLst/>
          </a:prstGeom>
        </p:spPr>
      </p:pic>
    </p:spTree>
    <p:extLst>
      <p:ext uri="{BB962C8B-B14F-4D97-AF65-F5344CB8AC3E}">
        <p14:creationId xmlns:p14="http://schemas.microsoft.com/office/powerpoint/2010/main" val="154391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Anastomosis</a:t>
            </a:r>
            <a:br>
              <a:rPr lang="en-US" dirty="0"/>
            </a:br>
            <a:r>
              <a:rPr lang="en-US" sz="3600" dirty="0"/>
              <a:t>with or without diverting ileostomy</a:t>
            </a:r>
          </a:p>
        </p:txBody>
      </p:sp>
      <p:sp>
        <p:nvSpPr>
          <p:cNvPr id="5" name="Content Placeholder 4"/>
          <p:cNvSpPr>
            <a:spLocks noGrp="1"/>
          </p:cNvSpPr>
          <p:nvPr>
            <p:ph idx="1"/>
          </p:nvPr>
        </p:nvSpPr>
        <p:spPr/>
        <p:txBody>
          <a:bodyPr>
            <a:normAutofit fontScale="92500" lnSpcReduction="10000"/>
          </a:bodyPr>
          <a:lstStyle/>
          <a:p>
            <a:r>
              <a:rPr lang="en-US" dirty="0" smtClean="0"/>
              <a:t>Meta-analysis of 15 studies of PA vs HP</a:t>
            </a:r>
          </a:p>
          <a:p>
            <a:pPr marL="457200" lvl="1" indent="0">
              <a:buNone/>
            </a:pPr>
            <a:r>
              <a:rPr lang="en-US" dirty="0" smtClean="0"/>
              <a:t>(13 retrospective, 2 prospective, 1984-2004)</a:t>
            </a:r>
          </a:p>
          <a:p>
            <a:pPr lvl="1"/>
            <a:r>
              <a:rPr lang="en-US" dirty="0" smtClean="0"/>
              <a:t>Mortality reduced with PA in those with emergency operation and with abscess</a:t>
            </a:r>
          </a:p>
          <a:p>
            <a:pPr lvl="1"/>
            <a:r>
              <a:rPr lang="en-US" dirty="0" smtClean="0"/>
              <a:t>Mortality equivalent for Hinchey III and IV</a:t>
            </a:r>
          </a:p>
          <a:p>
            <a:pPr lvl="1"/>
            <a:r>
              <a:rPr lang="en-US" dirty="0" smtClean="0"/>
              <a:t>Post op wound infections, abscesses and peritonitis trended to less with PA</a:t>
            </a:r>
          </a:p>
          <a:p>
            <a:pPr lvl="1"/>
            <a:r>
              <a:rPr lang="en-US" dirty="0" smtClean="0"/>
              <a:t>Anastomotic leak approximately 6%</a:t>
            </a:r>
          </a:p>
          <a:p>
            <a:pPr lvl="1"/>
            <a:r>
              <a:rPr lang="en-US" dirty="0" smtClean="0"/>
              <a:t>Operative time not significantly different</a:t>
            </a:r>
          </a:p>
          <a:p>
            <a:pPr marL="0" indent="0">
              <a:buNone/>
            </a:pPr>
            <a:r>
              <a:rPr lang="en-US" sz="2200" dirty="0" smtClean="0"/>
              <a:t>				Dis </a:t>
            </a:r>
            <a:r>
              <a:rPr lang="en-US" sz="2200" dirty="0"/>
              <a:t>Colon Rectum. </a:t>
            </a:r>
            <a:r>
              <a:rPr lang="en-US" sz="2200" dirty="0" smtClean="0"/>
              <a:t>2006;49:966</a:t>
            </a:r>
          </a:p>
          <a:p>
            <a:pPr lvl="1"/>
            <a:endParaRPr lang="en-US" dirty="0"/>
          </a:p>
        </p:txBody>
      </p:sp>
    </p:spTree>
    <p:extLst>
      <p:ext uri="{BB962C8B-B14F-4D97-AF65-F5344CB8AC3E}">
        <p14:creationId xmlns:p14="http://schemas.microsoft.com/office/powerpoint/2010/main" val="350051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Anastomosis</a:t>
            </a:r>
            <a:br>
              <a:rPr lang="en-US" dirty="0"/>
            </a:br>
            <a:r>
              <a:rPr lang="en-US" sz="3600" dirty="0"/>
              <a:t>with or without diverting ileostomy</a:t>
            </a:r>
            <a:endParaRPr lang="en-US" dirty="0"/>
          </a:p>
        </p:txBody>
      </p:sp>
      <p:sp>
        <p:nvSpPr>
          <p:cNvPr id="3" name="Content Placeholder 2"/>
          <p:cNvSpPr>
            <a:spLocks noGrp="1"/>
          </p:cNvSpPr>
          <p:nvPr>
            <p:ph idx="1"/>
          </p:nvPr>
        </p:nvSpPr>
        <p:spPr>
          <a:xfrm>
            <a:off x="457200" y="1600200"/>
            <a:ext cx="8229600" cy="2514600"/>
          </a:xfrm>
        </p:spPr>
        <p:txBody>
          <a:bodyPr>
            <a:normAutofit fontScale="92500" lnSpcReduction="20000"/>
          </a:bodyPr>
          <a:lstStyle/>
          <a:p>
            <a:r>
              <a:rPr lang="en-US" dirty="0" smtClean="0"/>
              <a:t>NSQIP database of acute diverticulitis</a:t>
            </a:r>
          </a:p>
          <a:p>
            <a:pPr lvl="1"/>
            <a:r>
              <a:rPr lang="en-US" dirty="0" smtClean="0"/>
              <a:t>1314 patients, 75.4% HP, 21.7% PA, 2.9% PAPD</a:t>
            </a:r>
          </a:p>
          <a:p>
            <a:pPr lvl="1"/>
            <a:r>
              <a:rPr lang="en-US" dirty="0" smtClean="0"/>
              <a:t>30 day mortality: 7.3%, 4.6%, 1.6%</a:t>
            </a:r>
          </a:p>
          <a:p>
            <a:pPr lvl="1"/>
            <a:r>
              <a:rPr lang="en-US" dirty="0" smtClean="0"/>
              <a:t>Surgical site infections: 19.7%, 17.9%, 13.2%</a:t>
            </a:r>
          </a:p>
          <a:p>
            <a:r>
              <a:rPr lang="en-US" dirty="0" smtClean="0"/>
              <a:t>Adjusted outcomes showed no difference between PA and HP</a:t>
            </a:r>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55" t="22421" r="53148" b="49405"/>
          <a:stretch/>
        </p:blipFill>
        <p:spPr bwMode="auto">
          <a:xfrm>
            <a:off x="921656" y="4038600"/>
            <a:ext cx="5936344" cy="243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22211" y="6488668"/>
            <a:ext cx="4012189" cy="369332"/>
          </a:xfrm>
          <a:prstGeom prst="rect">
            <a:avLst/>
          </a:prstGeom>
          <a:noFill/>
        </p:spPr>
        <p:txBody>
          <a:bodyPr wrap="none" rtlCol="0">
            <a:spAutoFit/>
          </a:bodyPr>
          <a:lstStyle/>
          <a:p>
            <a:r>
              <a:rPr lang="es-ES" dirty="0" smtClean="0"/>
              <a:t>J </a:t>
            </a:r>
            <a:r>
              <a:rPr lang="es-ES" dirty="0"/>
              <a:t>Trauma </a:t>
            </a:r>
            <a:r>
              <a:rPr lang="es-ES" dirty="0" err="1"/>
              <a:t>Acute</a:t>
            </a:r>
            <a:r>
              <a:rPr lang="es-ES" dirty="0"/>
              <a:t> </a:t>
            </a:r>
            <a:r>
              <a:rPr lang="es-ES" dirty="0" err="1"/>
              <a:t>Care</a:t>
            </a:r>
            <a:r>
              <a:rPr lang="es-ES" dirty="0"/>
              <a:t> </a:t>
            </a:r>
            <a:r>
              <a:rPr lang="es-ES" dirty="0" err="1"/>
              <a:t>Surg</a:t>
            </a:r>
            <a:r>
              <a:rPr lang="es-ES" dirty="0"/>
              <a:t>. 2013;74: </a:t>
            </a:r>
            <a:r>
              <a:rPr lang="es-ES" dirty="0" smtClean="0"/>
              <a:t>1385</a:t>
            </a:r>
            <a:endParaRPr lang="en-US" dirty="0"/>
          </a:p>
        </p:txBody>
      </p:sp>
    </p:spTree>
    <p:extLst>
      <p:ext uri="{BB962C8B-B14F-4D97-AF65-F5344CB8AC3E}">
        <p14:creationId xmlns:p14="http://schemas.microsoft.com/office/powerpoint/2010/main" val="3748592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Anastomosis</a:t>
            </a:r>
            <a:br>
              <a:rPr lang="en-US" dirty="0"/>
            </a:br>
            <a:r>
              <a:rPr lang="en-US" sz="3600" dirty="0"/>
              <a:t>with or without diverting ileostomy</a:t>
            </a:r>
          </a:p>
        </p:txBody>
      </p:sp>
      <p:sp>
        <p:nvSpPr>
          <p:cNvPr id="3" name="Content Placeholder 2"/>
          <p:cNvSpPr>
            <a:spLocks noGrp="1"/>
          </p:cNvSpPr>
          <p:nvPr>
            <p:ph idx="1"/>
          </p:nvPr>
        </p:nvSpPr>
        <p:spPr/>
        <p:txBody>
          <a:bodyPr>
            <a:normAutofit lnSpcReduction="10000"/>
          </a:bodyPr>
          <a:lstStyle/>
          <a:p>
            <a:r>
              <a:rPr lang="en-US" dirty="0" smtClean="0"/>
              <a:t>Non Colorectal surgeons more likely to do HP than PA</a:t>
            </a:r>
          </a:p>
          <a:p>
            <a:pPr lvl="1"/>
            <a:r>
              <a:rPr lang="en-US" dirty="0" smtClean="0"/>
              <a:t>68% vs 41% 			</a:t>
            </a:r>
          </a:p>
          <a:p>
            <a:pPr lvl="1"/>
            <a:r>
              <a:rPr lang="en-US" dirty="0" smtClean="0"/>
              <a:t>LOS, time to stoma reversal, ICU days lower for colorectal surgeons</a:t>
            </a:r>
          </a:p>
          <a:p>
            <a:pPr lvl="1"/>
            <a:r>
              <a:rPr lang="en-US" dirty="0" smtClean="0"/>
              <a:t>Post op complications for HP twice the complications of PA </a:t>
            </a:r>
          </a:p>
          <a:p>
            <a:pPr lvl="2"/>
            <a:r>
              <a:rPr lang="en-US" dirty="0" smtClean="0"/>
              <a:t>22% vs 10.5% for </a:t>
            </a:r>
            <a:r>
              <a:rPr lang="en-US" dirty="0" err="1" smtClean="0"/>
              <a:t>noncolorectal</a:t>
            </a:r>
            <a:r>
              <a:rPr lang="en-US" dirty="0" smtClean="0"/>
              <a:t> surgeons</a:t>
            </a:r>
          </a:p>
          <a:p>
            <a:pPr lvl="2"/>
            <a:r>
              <a:rPr lang="en-US" dirty="0" smtClean="0"/>
              <a:t>9% vs 5.7% for colorectal surgeons</a:t>
            </a:r>
            <a:endParaRPr lang="en-US" dirty="0"/>
          </a:p>
          <a:p>
            <a:pPr marL="457200" lvl="1" indent="0">
              <a:buNone/>
            </a:pPr>
            <a:r>
              <a:rPr lang="en-US" sz="2000" dirty="0" smtClean="0"/>
              <a:t>					J Am </a:t>
            </a:r>
            <a:r>
              <a:rPr lang="en-US" sz="2000" dirty="0" err="1" smtClean="0"/>
              <a:t>Coll</a:t>
            </a:r>
            <a:r>
              <a:rPr lang="en-US" sz="2000" dirty="0" smtClean="0"/>
              <a:t> </a:t>
            </a:r>
            <a:r>
              <a:rPr lang="en-US" sz="2000" dirty="0" err="1" smtClean="0"/>
              <a:t>Surg</a:t>
            </a:r>
            <a:r>
              <a:rPr lang="en-US" sz="2000" dirty="0" smtClean="0"/>
              <a:t> 2014;218:1156</a:t>
            </a:r>
            <a:endParaRPr lang="en-US" sz="2000" dirty="0"/>
          </a:p>
        </p:txBody>
      </p:sp>
    </p:spTree>
    <p:extLst>
      <p:ext uri="{BB962C8B-B14F-4D97-AF65-F5344CB8AC3E}">
        <p14:creationId xmlns:p14="http://schemas.microsoft.com/office/powerpoint/2010/main" val="119272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Anastomosis</a:t>
            </a:r>
            <a:br>
              <a:rPr lang="en-US" dirty="0" smtClean="0"/>
            </a:br>
            <a:r>
              <a:rPr lang="en-US" sz="3600" dirty="0" smtClean="0"/>
              <a:t>with or without diverting ileostomy</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141171578"/>
              </p:ext>
            </p:extLst>
          </p:nvPr>
        </p:nvGraphicFramePr>
        <p:xfrm>
          <a:off x="170834" y="1818640"/>
          <a:ext cx="8744566" cy="1381760"/>
        </p:xfrm>
        <a:graphic>
          <a:graphicData uri="http://schemas.openxmlformats.org/drawingml/2006/table">
            <a:tbl>
              <a:tblPr firstRow="1" bandRow="1">
                <a:tableStyleId>{5C22544A-7EE6-4342-B048-85BDC9FD1C3A}</a:tableStyleId>
              </a:tblPr>
              <a:tblGrid>
                <a:gridCol w="1657965"/>
                <a:gridCol w="457200"/>
                <a:gridCol w="457200"/>
                <a:gridCol w="1409539"/>
                <a:gridCol w="1327300"/>
                <a:gridCol w="963836"/>
                <a:gridCol w="1273211"/>
                <a:gridCol w="1198315"/>
              </a:tblGrid>
              <a:tr h="370840">
                <a:tc>
                  <a:txBody>
                    <a:bodyPr/>
                    <a:lstStyle/>
                    <a:p>
                      <a:r>
                        <a:rPr lang="en-US" dirty="0" smtClean="0"/>
                        <a:t>Study</a:t>
                      </a:r>
                      <a:endParaRPr lang="en-US" dirty="0"/>
                    </a:p>
                  </a:txBody>
                  <a:tcPr/>
                </a:tc>
                <a:tc>
                  <a:txBody>
                    <a:bodyPr/>
                    <a:lstStyle/>
                    <a:p>
                      <a:pPr algn="ctr"/>
                      <a:r>
                        <a:rPr lang="en-US" dirty="0" smtClean="0"/>
                        <a:t>PA</a:t>
                      </a:r>
                    </a:p>
                    <a:p>
                      <a:pPr algn="ctr"/>
                      <a:r>
                        <a:rPr lang="en-US" dirty="0" smtClean="0"/>
                        <a:t>(n) </a:t>
                      </a:r>
                      <a:endParaRPr lang="en-US" dirty="0"/>
                    </a:p>
                  </a:txBody>
                  <a:tcPr/>
                </a:tc>
                <a:tc>
                  <a:txBody>
                    <a:bodyPr/>
                    <a:lstStyle/>
                    <a:p>
                      <a:pPr algn="ctr"/>
                      <a:r>
                        <a:rPr lang="en-US" dirty="0" smtClean="0"/>
                        <a:t>H</a:t>
                      </a:r>
                    </a:p>
                    <a:p>
                      <a:pPr algn="ctr"/>
                      <a:r>
                        <a:rPr lang="en-US" dirty="0" smtClean="0"/>
                        <a:t>(n)</a:t>
                      </a:r>
                      <a:endParaRPr lang="en-US" dirty="0"/>
                    </a:p>
                  </a:txBody>
                  <a:tcPr/>
                </a:tc>
                <a:tc>
                  <a:txBody>
                    <a:bodyPr/>
                    <a:lstStyle/>
                    <a:p>
                      <a:pPr algn="ctr"/>
                      <a:r>
                        <a:rPr lang="en-US" dirty="0" smtClean="0"/>
                        <a:t>Mortality</a:t>
                      </a:r>
                    </a:p>
                    <a:p>
                      <a:pPr algn="ctr"/>
                      <a:r>
                        <a:rPr lang="en-US" dirty="0" smtClean="0"/>
                        <a:t>(%)</a:t>
                      </a:r>
                      <a:endParaRPr lang="en-US" dirty="0"/>
                    </a:p>
                  </a:txBody>
                  <a:tcPr/>
                </a:tc>
                <a:tc>
                  <a:txBody>
                    <a:bodyPr/>
                    <a:lstStyle/>
                    <a:p>
                      <a:pPr algn="ctr"/>
                      <a:r>
                        <a:rPr lang="en-US" dirty="0" smtClean="0"/>
                        <a:t>Morbidity</a:t>
                      </a:r>
                    </a:p>
                    <a:p>
                      <a:pPr algn="ctr"/>
                      <a:r>
                        <a:rPr lang="en-US" dirty="0" smtClean="0"/>
                        <a:t>(%)</a:t>
                      </a:r>
                      <a:endParaRPr lang="en-US" dirty="0"/>
                    </a:p>
                  </a:txBody>
                  <a:tcPr/>
                </a:tc>
                <a:tc>
                  <a:txBody>
                    <a:bodyPr/>
                    <a:lstStyle/>
                    <a:p>
                      <a:pPr algn="ctr"/>
                      <a:r>
                        <a:rPr lang="en-US" dirty="0" smtClean="0"/>
                        <a:t>LOS</a:t>
                      </a:r>
                    </a:p>
                    <a:p>
                      <a:pPr algn="ctr"/>
                      <a:r>
                        <a:rPr lang="en-US" dirty="0" smtClean="0"/>
                        <a:t>(days)</a:t>
                      </a:r>
                      <a:endParaRPr lang="en-US" dirty="0"/>
                    </a:p>
                  </a:txBody>
                  <a:tcPr/>
                </a:tc>
                <a:tc>
                  <a:txBody>
                    <a:bodyPr/>
                    <a:lstStyle/>
                    <a:p>
                      <a:pPr algn="ctr"/>
                      <a:r>
                        <a:rPr lang="en-US" dirty="0" smtClean="0"/>
                        <a:t>Reversal</a:t>
                      </a:r>
                    </a:p>
                    <a:p>
                      <a:pPr algn="ctr"/>
                      <a:r>
                        <a:rPr lang="en-US" dirty="0" smtClean="0"/>
                        <a:t>(%)</a:t>
                      </a:r>
                      <a:endParaRPr lang="en-US" dirty="0"/>
                    </a:p>
                  </a:txBody>
                  <a:tcPr/>
                </a:tc>
                <a:tc>
                  <a:txBody>
                    <a:bodyPr/>
                    <a:lstStyle/>
                    <a:p>
                      <a:pPr algn="ctr"/>
                      <a:r>
                        <a:rPr lang="en-US" dirty="0" smtClean="0"/>
                        <a:t>AE after reversal</a:t>
                      </a:r>
                      <a:endParaRPr lang="en-US" dirty="0"/>
                    </a:p>
                  </a:txBody>
                  <a:tcPr/>
                </a:tc>
              </a:tr>
              <a:tr h="370840">
                <a:tc>
                  <a:txBody>
                    <a:bodyPr/>
                    <a:lstStyle/>
                    <a:p>
                      <a:r>
                        <a:rPr lang="en-US" dirty="0" err="1" smtClean="0">
                          <a:solidFill>
                            <a:schemeClr val="bg1"/>
                          </a:solidFill>
                        </a:rPr>
                        <a:t>Oberkofler</a:t>
                      </a:r>
                      <a:r>
                        <a:rPr lang="en-US" dirty="0" smtClean="0">
                          <a:solidFill>
                            <a:schemeClr val="bg1"/>
                          </a:solidFill>
                        </a:rPr>
                        <a:t> et al</a:t>
                      </a:r>
                      <a:endParaRPr lang="en-US" dirty="0">
                        <a:solidFill>
                          <a:schemeClr val="bg1"/>
                        </a:solidFill>
                      </a:endParaRPr>
                    </a:p>
                  </a:txBody>
                  <a:tcPr/>
                </a:tc>
                <a:tc>
                  <a:txBody>
                    <a:bodyPr/>
                    <a:lstStyle/>
                    <a:p>
                      <a:pPr algn="ctr"/>
                      <a:r>
                        <a:rPr lang="en-US" dirty="0" smtClean="0">
                          <a:solidFill>
                            <a:schemeClr val="bg1"/>
                          </a:solidFill>
                        </a:rPr>
                        <a:t>32</a:t>
                      </a:r>
                      <a:endParaRPr lang="en-US" dirty="0">
                        <a:solidFill>
                          <a:schemeClr val="bg1"/>
                        </a:solidFill>
                      </a:endParaRPr>
                    </a:p>
                  </a:txBody>
                  <a:tcPr/>
                </a:tc>
                <a:tc>
                  <a:txBody>
                    <a:bodyPr/>
                    <a:lstStyle/>
                    <a:p>
                      <a:pPr algn="ctr"/>
                      <a:r>
                        <a:rPr lang="en-US" dirty="0" smtClean="0">
                          <a:solidFill>
                            <a:schemeClr val="bg1"/>
                          </a:solidFill>
                        </a:rPr>
                        <a:t>30</a:t>
                      </a:r>
                      <a:endParaRPr lang="en-US" dirty="0">
                        <a:solidFill>
                          <a:schemeClr val="bg1"/>
                        </a:solidFill>
                      </a:endParaRPr>
                    </a:p>
                  </a:txBody>
                  <a:tcPr/>
                </a:tc>
                <a:tc>
                  <a:txBody>
                    <a:bodyPr/>
                    <a:lstStyle/>
                    <a:p>
                      <a:pPr algn="ctr"/>
                      <a:r>
                        <a:rPr lang="en-US" dirty="0" smtClean="0">
                          <a:solidFill>
                            <a:schemeClr val="bg1"/>
                          </a:solidFill>
                        </a:rPr>
                        <a:t>9 vs 13</a:t>
                      </a:r>
                      <a:endParaRPr lang="en-US" dirty="0">
                        <a:solidFill>
                          <a:schemeClr val="bg1"/>
                        </a:solidFill>
                      </a:endParaRPr>
                    </a:p>
                  </a:txBody>
                  <a:tcPr/>
                </a:tc>
                <a:tc>
                  <a:txBody>
                    <a:bodyPr/>
                    <a:lstStyle/>
                    <a:p>
                      <a:pPr algn="ctr"/>
                      <a:r>
                        <a:rPr lang="en-US" dirty="0" smtClean="0">
                          <a:solidFill>
                            <a:schemeClr val="bg1"/>
                          </a:solidFill>
                        </a:rPr>
                        <a:t>84</a:t>
                      </a:r>
                      <a:r>
                        <a:rPr lang="en-US" baseline="0" dirty="0" smtClean="0">
                          <a:solidFill>
                            <a:schemeClr val="bg1"/>
                          </a:solidFill>
                        </a:rPr>
                        <a:t> vs 80</a:t>
                      </a:r>
                      <a:endParaRPr lang="en-US" dirty="0">
                        <a:solidFill>
                          <a:schemeClr val="bg1"/>
                        </a:solidFill>
                      </a:endParaRPr>
                    </a:p>
                  </a:txBody>
                  <a:tcPr/>
                </a:tc>
                <a:tc>
                  <a:txBody>
                    <a:bodyPr/>
                    <a:lstStyle/>
                    <a:p>
                      <a:pPr algn="ctr"/>
                      <a:r>
                        <a:rPr lang="en-US" dirty="0" smtClean="0">
                          <a:solidFill>
                            <a:schemeClr val="bg1"/>
                          </a:solidFill>
                        </a:rPr>
                        <a:t>16 vs 18</a:t>
                      </a:r>
                      <a:endParaRPr lang="en-US" dirty="0">
                        <a:solidFill>
                          <a:schemeClr val="bg1"/>
                        </a:solidFill>
                      </a:endParaRPr>
                    </a:p>
                  </a:txBody>
                  <a:tcPr/>
                </a:tc>
                <a:tc>
                  <a:txBody>
                    <a:bodyPr/>
                    <a:lstStyle/>
                    <a:p>
                      <a:pPr algn="ctr"/>
                      <a:r>
                        <a:rPr lang="en-US" dirty="0" smtClean="0">
                          <a:solidFill>
                            <a:schemeClr val="bg1"/>
                          </a:solidFill>
                        </a:rPr>
                        <a:t>90 vs 57</a:t>
                      </a:r>
                      <a:endParaRPr lang="en-US" dirty="0">
                        <a:solidFill>
                          <a:schemeClr val="bg1"/>
                        </a:solidFill>
                      </a:endParaRPr>
                    </a:p>
                  </a:txBody>
                  <a:tcPr/>
                </a:tc>
                <a:tc>
                  <a:txBody>
                    <a:bodyPr/>
                    <a:lstStyle/>
                    <a:p>
                      <a:pPr algn="ctr"/>
                      <a:endParaRPr lang="en-US" dirty="0">
                        <a:solidFill>
                          <a:schemeClr val="bg1"/>
                        </a:solidFill>
                      </a:endParaRPr>
                    </a:p>
                  </a:txBody>
                  <a:tcPr/>
                </a:tc>
              </a:tr>
              <a:tr h="370840">
                <a:tc>
                  <a:txBody>
                    <a:bodyPr/>
                    <a:lstStyle/>
                    <a:p>
                      <a:r>
                        <a:rPr lang="en-US" dirty="0" err="1" smtClean="0">
                          <a:solidFill>
                            <a:schemeClr val="bg1"/>
                          </a:solidFill>
                        </a:rPr>
                        <a:t>Binda</a:t>
                      </a:r>
                      <a:r>
                        <a:rPr lang="en-US" dirty="0" smtClean="0">
                          <a:solidFill>
                            <a:schemeClr val="bg1"/>
                          </a:solidFill>
                        </a:rPr>
                        <a:t> et</a:t>
                      </a:r>
                      <a:r>
                        <a:rPr lang="en-US" baseline="0" dirty="0" smtClean="0">
                          <a:solidFill>
                            <a:schemeClr val="bg1"/>
                          </a:solidFill>
                        </a:rPr>
                        <a:t> al</a:t>
                      </a:r>
                      <a:endParaRPr lang="en-US" dirty="0">
                        <a:solidFill>
                          <a:schemeClr val="bg1"/>
                        </a:solidFill>
                      </a:endParaRPr>
                    </a:p>
                  </a:txBody>
                  <a:tcPr/>
                </a:tc>
                <a:tc>
                  <a:txBody>
                    <a:bodyPr/>
                    <a:lstStyle/>
                    <a:p>
                      <a:pPr algn="ctr"/>
                      <a:r>
                        <a:rPr lang="en-US" dirty="0" smtClean="0">
                          <a:solidFill>
                            <a:schemeClr val="bg1"/>
                          </a:solidFill>
                        </a:rPr>
                        <a:t>34</a:t>
                      </a:r>
                      <a:endParaRPr lang="en-US" dirty="0">
                        <a:solidFill>
                          <a:schemeClr val="bg1"/>
                        </a:solidFill>
                      </a:endParaRPr>
                    </a:p>
                  </a:txBody>
                  <a:tcPr/>
                </a:tc>
                <a:tc>
                  <a:txBody>
                    <a:bodyPr/>
                    <a:lstStyle/>
                    <a:p>
                      <a:pPr algn="ctr"/>
                      <a:r>
                        <a:rPr lang="en-US" dirty="0" smtClean="0">
                          <a:solidFill>
                            <a:schemeClr val="bg1"/>
                          </a:solidFill>
                        </a:rPr>
                        <a:t>56</a:t>
                      </a:r>
                      <a:endParaRPr lang="en-US" dirty="0">
                        <a:solidFill>
                          <a:schemeClr val="bg1"/>
                        </a:solidFill>
                      </a:endParaRPr>
                    </a:p>
                  </a:txBody>
                  <a:tcPr/>
                </a:tc>
                <a:tc>
                  <a:txBody>
                    <a:bodyPr/>
                    <a:lstStyle/>
                    <a:p>
                      <a:pPr algn="ctr"/>
                      <a:r>
                        <a:rPr lang="en-US" dirty="0" smtClean="0">
                          <a:solidFill>
                            <a:schemeClr val="bg1"/>
                          </a:solidFill>
                        </a:rPr>
                        <a:t>2.9 vs 10.7</a:t>
                      </a:r>
                      <a:endParaRPr lang="en-US" dirty="0">
                        <a:solidFill>
                          <a:schemeClr val="bg1"/>
                        </a:solidFill>
                      </a:endParaRPr>
                    </a:p>
                  </a:txBody>
                  <a:tcPr/>
                </a:tc>
                <a:tc>
                  <a:txBody>
                    <a:bodyPr/>
                    <a:lstStyle/>
                    <a:p>
                      <a:pPr algn="ctr"/>
                      <a:r>
                        <a:rPr lang="en-US" dirty="0" smtClean="0">
                          <a:solidFill>
                            <a:schemeClr val="bg1"/>
                          </a:solidFill>
                        </a:rPr>
                        <a:t>35.3 vs 46.4</a:t>
                      </a: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r>
                        <a:rPr lang="en-US" dirty="0" smtClean="0">
                          <a:solidFill>
                            <a:schemeClr val="bg1"/>
                          </a:solidFill>
                        </a:rPr>
                        <a:t>64.7 vs 60</a:t>
                      </a:r>
                      <a:endParaRPr lang="en-US" dirty="0">
                        <a:solidFill>
                          <a:schemeClr val="bg1"/>
                        </a:solidFill>
                      </a:endParaRPr>
                    </a:p>
                  </a:txBody>
                  <a:tcPr/>
                </a:tc>
                <a:tc>
                  <a:txBody>
                    <a:bodyPr/>
                    <a:lstStyle/>
                    <a:p>
                      <a:pPr algn="ctr"/>
                      <a:r>
                        <a:rPr lang="en-US" dirty="0" smtClean="0">
                          <a:solidFill>
                            <a:schemeClr val="bg1"/>
                          </a:solidFill>
                        </a:rPr>
                        <a:t>4.5 vs 23.5</a:t>
                      </a:r>
                      <a:endParaRPr lang="en-US" dirty="0">
                        <a:solidFill>
                          <a:schemeClr val="bg1"/>
                        </a:solidFill>
                      </a:endParaRPr>
                    </a:p>
                  </a:txBody>
                  <a:tcPr/>
                </a:tc>
              </a:tr>
            </a:tbl>
          </a:graphicData>
        </a:graphic>
      </p:graphicFrame>
      <p:sp>
        <p:nvSpPr>
          <p:cNvPr id="9" name="Content Placeholder 8"/>
          <p:cNvSpPr>
            <a:spLocks noGrp="1"/>
          </p:cNvSpPr>
          <p:nvPr>
            <p:ph sz="half" idx="1"/>
          </p:nvPr>
        </p:nvSpPr>
        <p:spPr>
          <a:xfrm>
            <a:off x="457200" y="3429000"/>
            <a:ext cx="7848600" cy="2743200"/>
          </a:xfrm>
        </p:spPr>
        <p:txBody>
          <a:bodyPr>
            <a:normAutofit fontScale="92500"/>
          </a:bodyPr>
          <a:lstStyle/>
          <a:p>
            <a:r>
              <a:rPr lang="en-US" dirty="0" err="1" smtClean="0"/>
              <a:t>Oberkofler</a:t>
            </a:r>
            <a:r>
              <a:rPr lang="en-US" dirty="0" smtClean="0"/>
              <a:t>, et al and </a:t>
            </a:r>
            <a:r>
              <a:rPr lang="en-US" dirty="0" err="1" smtClean="0"/>
              <a:t>Binda</a:t>
            </a:r>
            <a:r>
              <a:rPr lang="en-US" dirty="0" smtClean="0"/>
              <a:t>, et al both PRCT</a:t>
            </a:r>
          </a:p>
          <a:p>
            <a:r>
              <a:rPr lang="en-US" dirty="0" smtClean="0"/>
              <a:t>No difference between groups:  age, Hinchey stage, ASA, </a:t>
            </a:r>
            <a:r>
              <a:rPr lang="en-US" dirty="0" err="1" smtClean="0"/>
              <a:t>Charlson</a:t>
            </a:r>
            <a:r>
              <a:rPr lang="en-US" dirty="0" smtClean="0"/>
              <a:t> Index, Mannheim Peritonitis index</a:t>
            </a:r>
          </a:p>
          <a:p>
            <a:r>
              <a:rPr lang="en-US" dirty="0" smtClean="0"/>
              <a:t>No difference in outcome between PA and HP</a:t>
            </a:r>
          </a:p>
          <a:p>
            <a:r>
              <a:rPr lang="en-US" dirty="0" err="1" smtClean="0"/>
              <a:t>Binda</a:t>
            </a:r>
            <a:r>
              <a:rPr lang="en-US" dirty="0"/>
              <a:t> </a:t>
            </a:r>
            <a:r>
              <a:rPr lang="en-US" dirty="0" smtClean="0"/>
              <a:t>et al stopped early because centers opted out---did not want to enroll patients in the Hartmann arm</a:t>
            </a:r>
          </a:p>
          <a:p>
            <a:endParaRPr lang="en-US" dirty="0" smtClean="0"/>
          </a:p>
          <a:p>
            <a:endParaRPr lang="en-US" dirty="0"/>
          </a:p>
        </p:txBody>
      </p:sp>
    </p:spTree>
    <p:extLst>
      <p:ext uri="{BB962C8B-B14F-4D97-AF65-F5344CB8AC3E}">
        <p14:creationId xmlns:p14="http://schemas.microsoft.com/office/powerpoint/2010/main" val="1096750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Anastomosis</a:t>
            </a:r>
            <a:br>
              <a:rPr lang="en-US" dirty="0" smtClean="0"/>
            </a:br>
            <a:r>
              <a:rPr lang="en-US" sz="3600" dirty="0" smtClean="0"/>
              <a:t>with or without diverting ileostomy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Morbidity and mortality are comparable to Hartmann’s </a:t>
            </a:r>
          </a:p>
          <a:p>
            <a:pPr lvl="1"/>
            <a:r>
              <a:rPr lang="en-US" dirty="0" smtClean="0"/>
              <a:t>Ileostomy  reversal easier than Hartmann’s reversal</a:t>
            </a:r>
          </a:p>
          <a:p>
            <a:pPr lvl="2"/>
            <a:r>
              <a:rPr lang="en-US" dirty="0" smtClean="0"/>
              <a:t> decreased hospital costs, shorter LOS, and operative time </a:t>
            </a:r>
          </a:p>
          <a:p>
            <a:pPr lvl="1"/>
            <a:r>
              <a:rPr lang="en-US" dirty="0" smtClean="0"/>
              <a:t>Ileostomy reversal more likely than Hartmann’s reversal</a:t>
            </a:r>
          </a:p>
          <a:p>
            <a:r>
              <a:rPr lang="en-US" dirty="0" smtClean="0"/>
              <a:t>2006 </a:t>
            </a:r>
            <a:r>
              <a:rPr lang="en-US" dirty="0"/>
              <a:t>American Society of Colon and Rectal </a:t>
            </a:r>
            <a:r>
              <a:rPr lang="en-US" dirty="0" smtClean="0"/>
              <a:t>Surgeons have added PA as an option</a:t>
            </a:r>
          </a:p>
          <a:p>
            <a:r>
              <a:rPr lang="en-US" dirty="0" smtClean="0"/>
              <a:t>Italian consensus guidelines support PA with or without diversion</a:t>
            </a:r>
          </a:p>
          <a:p>
            <a:endParaRPr lang="en-US" dirty="0" smtClean="0"/>
          </a:p>
          <a:p>
            <a:endParaRPr lang="en-US" dirty="0"/>
          </a:p>
        </p:txBody>
      </p:sp>
    </p:spTree>
    <p:extLst>
      <p:ext uri="{BB962C8B-B14F-4D97-AF65-F5344CB8AC3E}">
        <p14:creationId xmlns:p14="http://schemas.microsoft.com/office/powerpoint/2010/main" val="124391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5400" dirty="0" smtClean="0"/>
              <a:t>Acute Diverticulitis:</a:t>
            </a:r>
            <a:br>
              <a:rPr lang="en-US" sz="5400" dirty="0" smtClean="0"/>
            </a:br>
            <a:r>
              <a:rPr lang="en-US" sz="5400" dirty="0" smtClean="0"/>
              <a:t>Lavage</a:t>
            </a:r>
            <a:br>
              <a:rPr lang="en-US" sz="5400" dirty="0" smtClean="0"/>
            </a:br>
            <a:r>
              <a:rPr lang="en-US" sz="5400" dirty="0" smtClean="0"/>
              <a:t>Anastomose</a:t>
            </a:r>
            <a:endParaRPr lang="en-US" sz="5400" dirty="0"/>
          </a:p>
        </p:txBody>
      </p:sp>
      <p:sp>
        <p:nvSpPr>
          <p:cNvPr id="3" name="Subtitle 2"/>
          <p:cNvSpPr>
            <a:spLocks noGrp="1"/>
          </p:cNvSpPr>
          <p:nvPr>
            <p:ph type="subTitle" idx="1"/>
          </p:nvPr>
        </p:nvSpPr>
        <p:spPr>
          <a:xfrm>
            <a:off x="838200" y="3886200"/>
            <a:ext cx="7543800" cy="1752600"/>
          </a:xfrm>
        </p:spPr>
        <p:txBody>
          <a:bodyPr/>
          <a:lstStyle/>
          <a:p>
            <a:r>
              <a:rPr lang="en-US" dirty="0" smtClean="0">
                <a:solidFill>
                  <a:schemeClr val="bg2">
                    <a:lumMod val="90000"/>
                  </a:schemeClr>
                </a:solidFill>
              </a:rPr>
              <a:t>Christine S. </a:t>
            </a:r>
            <a:r>
              <a:rPr lang="en-US" dirty="0" err="1" smtClean="0">
                <a:solidFill>
                  <a:schemeClr val="bg2">
                    <a:lumMod val="90000"/>
                  </a:schemeClr>
                </a:solidFill>
              </a:rPr>
              <a:t>Cocanour</a:t>
            </a:r>
            <a:r>
              <a:rPr lang="en-US" dirty="0" smtClean="0">
                <a:solidFill>
                  <a:schemeClr val="bg2">
                    <a:lumMod val="90000"/>
                  </a:schemeClr>
                </a:solidFill>
              </a:rPr>
              <a:t>, MD, FACS, FCCM</a:t>
            </a:r>
          </a:p>
          <a:p>
            <a:r>
              <a:rPr lang="en-US" dirty="0" smtClean="0">
                <a:solidFill>
                  <a:schemeClr val="bg2">
                    <a:lumMod val="90000"/>
                  </a:schemeClr>
                </a:solidFill>
              </a:rPr>
              <a:t>University of California Davis Medical Center</a:t>
            </a:r>
            <a:endParaRPr lang="en-US" dirty="0">
              <a:solidFill>
                <a:schemeClr val="bg2">
                  <a:lumMod val="9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5218713"/>
            <a:ext cx="1371600" cy="1410687"/>
          </a:xfrm>
          <a:prstGeom prst="rect">
            <a:avLst/>
          </a:prstGeom>
        </p:spPr>
      </p:pic>
    </p:spTree>
    <p:extLst>
      <p:ext uri="{BB962C8B-B14F-4D97-AF65-F5344CB8AC3E}">
        <p14:creationId xmlns:p14="http://schemas.microsoft.com/office/powerpoint/2010/main" val="598353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0348" y="381000"/>
            <a:ext cx="3926652" cy="461665"/>
          </a:xfrm>
          <a:prstGeom prst="rect">
            <a:avLst/>
          </a:prstGeom>
          <a:solidFill>
            <a:schemeClr val="bg1"/>
          </a:solidFill>
          <a:ln w="38100">
            <a:solidFill>
              <a:schemeClr val="tx1"/>
            </a:solidFill>
          </a:ln>
        </p:spPr>
        <p:txBody>
          <a:bodyPr wrap="none" rtlCol="0">
            <a:spAutoFit/>
          </a:bodyPr>
          <a:lstStyle/>
          <a:p>
            <a:r>
              <a:rPr lang="en-US" sz="2400" dirty="0" smtClean="0"/>
              <a:t>Acute Perforated Diverticulitis</a:t>
            </a:r>
            <a:endParaRPr lang="en-US" sz="2400" dirty="0"/>
          </a:p>
        </p:txBody>
      </p:sp>
      <p:sp>
        <p:nvSpPr>
          <p:cNvPr id="6" name="TextBox 5"/>
          <p:cNvSpPr txBox="1"/>
          <p:nvPr/>
        </p:nvSpPr>
        <p:spPr>
          <a:xfrm>
            <a:off x="3657600" y="1524000"/>
            <a:ext cx="1745029" cy="461665"/>
          </a:xfrm>
          <a:prstGeom prst="rect">
            <a:avLst/>
          </a:prstGeom>
          <a:solidFill>
            <a:schemeClr val="bg1"/>
          </a:solidFill>
          <a:ln w="38100">
            <a:solidFill>
              <a:schemeClr val="tx1"/>
            </a:solidFill>
          </a:ln>
        </p:spPr>
        <p:txBody>
          <a:bodyPr wrap="none" rtlCol="0">
            <a:spAutoFit/>
          </a:bodyPr>
          <a:lstStyle/>
          <a:p>
            <a:r>
              <a:rPr lang="en-US" sz="2400" dirty="0" smtClean="0"/>
              <a:t>Laparoscopy</a:t>
            </a:r>
            <a:endParaRPr lang="en-US" sz="2400" dirty="0"/>
          </a:p>
        </p:txBody>
      </p:sp>
      <p:sp>
        <p:nvSpPr>
          <p:cNvPr id="7" name="TextBox 6"/>
          <p:cNvSpPr txBox="1"/>
          <p:nvPr/>
        </p:nvSpPr>
        <p:spPr>
          <a:xfrm>
            <a:off x="1519534" y="2362200"/>
            <a:ext cx="1492396" cy="461665"/>
          </a:xfrm>
          <a:prstGeom prst="rect">
            <a:avLst/>
          </a:prstGeom>
          <a:solidFill>
            <a:schemeClr val="bg1"/>
          </a:solidFill>
          <a:ln w="38100">
            <a:solidFill>
              <a:schemeClr val="tx1"/>
            </a:solidFill>
          </a:ln>
        </p:spPr>
        <p:txBody>
          <a:bodyPr wrap="none" rtlCol="0">
            <a:spAutoFit/>
          </a:bodyPr>
          <a:lstStyle/>
          <a:p>
            <a:r>
              <a:rPr lang="en-US" sz="2400" dirty="0" smtClean="0"/>
              <a:t>Hinchey III</a:t>
            </a:r>
            <a:endParaRPr lang="en-US" sz="2400" dirty="0"/>
          </a:p>
        </p:txBody>
      </p:sp>
      <p:sp>
        <p:nvSpPr>
          <p:cNvPr id="8" name="TextBox 7"/>
          <p:cNvSpPr txBox="1"/>
          <p:nvPr/>
        </p:nvSpPr>
        <p:spPr>
          <a:xfrm>
            <a:off x="6068355" y="2362200"/>
            <a:ext cx="1513235" cy="461665"/>
          </a:xfrm>
          <a:prstGeom prst="rect">
            <a:avLst/>
          </a:prstGeom>
          <a:solidFill>
            <a:schemeClr val="bg1"/>
          </a:solidFill>
          <a:ln w="38100">
            <a:solidFill>
              <a:schemeClr val="tx1"/>
            </a:solidFill>
          </a:ln>
        </p:spPr>
        <p:txBody>
          <a:bodyPr wrap="none" rtlCol="0">
            <a:spAutoFit/>
          </a:bodyPr>
          <a:lstStyle/>
          <a:p>
            <a:r>
              <a:rPr lang="en-US" sz="2400" dirty="0" smtClean="0"/>
              <a:t>Hinchey IV</a:t>
            </a:r>
            <a:endParaRPr lang="en-US" sz="2400" dirty="0"/>
          </a:p>
        </p:txBody>
      </p:sp>
      <p:sp>
        <p:nvSpPr>
          <p:cNvPr id="9" name="TextBox 8"/>
          <p:cNvSpPr txBox="1"/>
          <p:nvPr/>
        </p:nvSpPr>
        <p:spPr>
          <a:xfrm>
            <a:off x="1219200" y="3653135"/>
            <a:ext cx="2052934" cy="461665"/>
          </a:xfrm>
          <a:prstGeom prst="rect">
            <a:avLst/>
          </a:prstGeom>
          <a:solidFill>
            <a:schemeClr val="bg1"/>
          </a:solidFill>
          <a:ln w="38100">
            <a:solidFill>
              <a:schemeClr val="tx1"/>
            </a:solidFill>
          </a:ln>
        </p:spPr>
        <p:txBody>
          <a:bodyPr wrap="none" rtlCol="0">
            <a:spAutoFit/>
          </a:bodyPr>
          <a:lstStyle/>
          <a:p>
            <a:r>
              <a:rPr lang="en-US" sz="2400" dirty="0" smtClean="0"/>
              <a:t>Lavage &amp; Drain</a:t>
            </a:r>
            <a:endParaRPr lang="en-US" sz="2400" dirty="0"/>
          </a:p>
        </p:txBody>
      </p:sp>
      <p:sp>
        <p:nvSpPr>
          <p:cNvPr id="12" name="TextBox 11"/>
          <p:cNvSpPr txBox="1"/>
          <p:nvPr/>
        </p:nvSpPr>
        <p:spPr>
          <a:xfrm>
            <a:off x="5410200" y="3581400"/>
            <a:ext cx="2815001" cy="830997"/>
          </a:xfrm>
          <a:prstGeom prst="rect">
            <a:avLst/>
          </a:prstGeom>
          <a:solidFill>
            <a:schemeClr val="bg1"/>
          </a:solidFill>
          <a:ln w="38100">
            <a:solidFill>
              <a:schemeClr val="tx1"/>
            </a:solidFill>
          </a:ln>
        </p:spPr>
        <p:txBody>
          <a:bodyPr wrap="none" rtlCol="0">
            <a:spAutoFit/>
          </a:bodyPr>
          <a:lstStyle/>
          <a:p>
            <a:r>
              <a:rPr lang="en-US" sz="2400" dirty="0" smtClean="0"/>
              <a:t>Primary Anastomosis</a:t>
            </a:r>
          </a:p>
          <a:p>
            <a:pPr algn="ctr"/>
            <a:r>
              <a:rPr lang="en-US" sz="2400" dirty="0" smtClean="0"/>
              <a:t>w/ or w/o diversion</a:t>
            </a:r>
            <a:endParaRPr lang="en-US" sz="2400" dirty="0"/>
          </a:p>
        </p:txBody>
      </p:sp>
      <p:cxnSp>
        <p:nvCxnSpPr>
          <p:cNvPr id="18" name="Straight Arrow Connector 17"/>
          <p:cNvCxnSpPr>
            <a:stCxn id="7" idx="2"/>
          </p:cNvCxnSpPr>
          <p:nvPr/>
        </p:nvCxnSpPr>
        <p:spPr>
          <a:xfrm>
            <a:off x="2265732" y="2823865"/>
            <a:ext cx="0" cy="8292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011930" y="1981200"/>
            <a:ext cx="64567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02629" y="1985665"/>
            <a:ext cx="665726" cy="3765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a:endCxn id="12" idx="0"/>
          </p:cNvCxnSpPr>
          <p:nvPr/>
        </p:nvCxnSpPr>
        <p:spPr>
          <a:xfrm flipH="1">
            <a:off x="6817701" y="2823865"/>
            <a:ext cx="7272" cy="7575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91584" y="4650432"/>
            <a:ext cx="2156616" cy="461665"/>
          </a:xfrm>
          <a:prstGeom prst="rect">
            <a:avLst/>
          </a:prstGeom>
          <a:solidFill>
            <a:schemeClr val="bg1"/>
          </a:solidFill>
          <a:ln w="38100">
            <a:solidFill>
              <a:schemeClr val="tx1"/>
            </a:solidFill>
          </a:ln>
        </p:spPr>
        <p:txBody>
          <a:bodyPr wrap="none" rtlCol="0">
            <a:spAutoFit/>
          </a:bodyPr>
          <a:lstStyle/>
          <a:p>
            <a:r>
              <a:rPr lang="en-US" sz="2400" dirty="0" smtClean="0"/>
              <a:t>Fails to improve</a:t>
            </a:r>
            <a:endParaRPr lang="en-US" sz="2400" dirty="0"/>
          </a:p>
        </p:txBody>
      </p:sp>
      <p:cxnSp>
        <p:nvCxnSpPr>
          <p:cNvPr id="27" name="Straight Arrow Connector 26"/>
          <p:cNvCxnSpPr>
            <a:endCxn id="25" idx="0"/>
          </p:cNvCxnSpPr>
          <p:nvPr/>
        </p:nvCxnSpPr>
        <p:spPr>
          <a:xfrm>
            <a:off x="3272134" y="4114800"/>
            <a:ext cx="297758" cy="5356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648200" y="4426297"/>
            <a:ext cx="762000" cy="4549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2"/>
            <a:endCxn id="6" idx="0"/>
          </p:cNvCxnSpPr>
          <p:nvPr/>
        </p:nvCxnSpPr>
        <p:spPr>
          <a:xfrm>
            <a:off x="4513674" y="842665"/>
            <a:ext cx="16441" cy="6813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48200" y="5181600"/>
            <a:ext cx="4363502" cy="830997"/>
          </a:xfrm>
          <a:prstGeom prst="rect">
            <a:avLst/>
          </a:prstGeom>
          <a:solidFill>
            <a:schemeClr val="bg1"/>
          </a:solidFill>
          <a:ln w="38100">
            <a:solidFill>
              <a:schemeClr val="tx1"/>
            </a:solidFill>
          </a:ln>
        </p:spPr>
        <p:txBody>
          <a:bodyPr wrap="none" rtlCol="0">
            <a:spAutoFit/>
          </a:bodyPr>
          <a:lstStyle/>
          <a:p>
            <a:pPr algn="ctr"/>
            <a:r>
              <a:rPr lang="en-US" sz="2400" dirty="0" smtClean="0"/>
              <a:t>Poor operative risk:</a:t>
            </a:r>
          </a:p>
          <a:p>
            <a:pPr algn="ctr"/>
            <a:r>
              <a:rPr lang="en-US" sz="2400" dirty="0" smtClean="0"/>
              <a:t>consider permanent Hartmann’s</a:t>
            </a:r>
            <a:endParaRPr lang="en-US" sz="2400" dirty="0"/>
          </a:p>
        </p:txBody>
      </p:sp>
      <p:sp>
        <p:nvSpPr>
          <p:cNvPr id="28" name="TextBox 27"/>
          <p:cNvSpPr txBox="1"/>
          <p:nvPr/>
        </p:nvSpPr>
        <p:spPr>
          <a:xfrm>
            <a:off x="924473" y="6167735"/>
            <a:ext cx="7152727" cy="461665"/>
          </a:xfrm>
          <a:prstGeom prst="rect">
            <a:avLst/>
          </a:prstGeom>
          <a:solidFill>
            <a:schemeClr val="bg1"/>
          </a:solidFill>
          <a:ln w="38100">
            <a:solidFill>
              <a:schemeClr val="tx1"/>
            </a:solidFill>
          </a:ln>
        </p:spPr>
        <p:txBody>
          <a:bodyPr wrap="none" rtlCol="0">
            <a:spAutoFit/>
          </a:bodyPr>
          <a:lstStyle/>
          <a:p>
            <a:r>
              <a:rPr lang="en-US" sz="2400" dirty="0" smtClean="0"/>
              <a:t>Unstable patient                    Damage Control laparotomy</a:t>
            </a:r>
            <a:endParaRPr lang="en-US" sz="2400" dirty="0"/>
          </a:p>
        </p:txBody>
      </p:sp>
      <p:sp>
        <p:nvSpPr>
          <p:cNvPr id="30" name="Right Arrow 29"/>
          <p:cNvSpPr/>
          <p:nvPr/>
        </p:nvSpPr>
        <p:spPr>
          <a:xfrm>
            <a:off x="3288792" y="6299401"/>
            <a:ext cx="978408" cy="253799"/>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49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628" y="20782"/>
            <a:ext cx="3060372" cy="408049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909" t="21414" r="12879" b="9583"/>
          <a:stretch/>
        </p:blipFill>
        <p:spPr>
          <a:xfrm>
            <a:off x="2423063" y="4101279"/>
            <a:ext cx="4282537" cy="272901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226" t="5582" r="4545" b="5742"/>
          <a:stretch/>
        </p:blipFill>
        <p:spPr>
          <a:xfrm>
            <a:off x="4543699" y="-1"/>
            <a:ext cx="4219301" cy="4101279"/>
          </a:xfrm>
          <a:prstGeom prst="rect">
            <a:avLst/>
          </a:prstGeom>
        </p:spPr>
      </p:pic>
    </p:spTree>
    <p:extLst>
      <p:ext uri="{BB962C8B-B14F-4D97-AF65-F5344CB8AC3E}">
        <p14:creationId xmlns:p14="http://schemas.microsoft.com/office/powerpoint/2010/main" val="1177854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5400" b="1" dirty="0" smtClean="0"/>
              <a:t>Acute Diverticulitis:</a:t>
            </a:r>
            <a:br>
              <a:rPr lang="en-US" sz="5400" b="1" dirty="0" smtClean="0"/>
            </a:br>
            <a:r>
              <a:rPr lang="en-US" sz="5400" b="1" dirty="0" smtClean="0"/>
              <a:t>Hartmann’s Procedure</a:t>
            </a:r>
            <a:endParaRPr lang="en-US" sz="5400" b="1" dirty="0"/>
          </a:p>
        </p:txBody>
      </p:sp>
      <p:sp>
        <p:nvSpPr>
          <p:cNvPr id="3" name="Subtitle 2"/>
          <p:cNvSpPr>
            <a:spLocks noGrp="1"/>
          </p:cNvSpPr>
          <p:nvPr>
            <p:ph type="subTitle" idx="1"/>
          </p:nvPr>
        </p:nvSpPr>
        <p:spPr>
          <a:xfrm>
            <a:off x="838200" y="4191000"/>
            <a:ext cx="7543800" cy="2514600"/>
          </a:xfrm>
        </p:spPr>
        <p:txBody>
          <a:bodyPr>
            <a:normAutofit/>
          </a:bodyPr>
          <a:lstStyle/>
          <a:p>
            <a:r>
              <a:rPr lang="en-US" dirty="0" smtClean="0">
                <a:solidFill>
                  <a:schemeClr val="tx1"/>
                </a:solidFill>
              </a:rPr>
              <a:t>Lillian S. Kao, MD, MS, FACS</a:t>
            </a:r>
          </a:p>
          <a:p>
            <a:r>
              <a:rPr lang="en-US" dirty="0" smtClean="0">
                <a:solidFill>
                  <a:schemeClr val="tx1"/>
                </a:solidFill>
              </a:rPr>
              <a:t>@LillianKao1</a:t>
            </a:r>
          </a:p>
          <a:p>
            <a:endParaRPr lang="en-US" dirty="0" smtClean="0">
              <a:solidFill>
                <a:schemeClr val="tx1"/>
              </a:solidFill>
            </a:endParaRPr>
          </a:p>
          <a:p>
            <a:r>
              <a:rPr lang="en-US" dirty="0" smtClean="0">
                <a:solidFill>
                  <a:schemeClr val="tx1"/>
                </a:solidFill>
              </a:rPr>
              <a:t>I have no disclosures.</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2895600" y="4800600"/>
            <a:ext cx="609600" cy="609600"/>
          </a:xfrm>
          <a:prstGeom prst="rect">
            <a:avLst/>
          </a:prstGeom>
        </p:spPr>
      </p:pic>
    </p:spTree>
    <p:extLst>
      <p:ext uri="{BB962C8B-B14F-4D97-AF65-F5344CB8AC3E}">
        <p14:creationId xmlns:p14="http://schemas.microsoft.com/office/powerpoint/2010/main" val="3278963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53000"/>
            <a:ext cx="7772400" cy="1362075"/>
          </a:xfrm>
        </p:spPr>
        <p:txBody>
          <a:bodyPr>
            <a:normAutofit/>
          </a:bodyPr>
          <a:lstStyle/>
          <a:p>
            <a:pPr algn="ctr"/>
            <a:r>
              <a:rPr lang="en-US" dirty="0" smtClean="0"/>
              <a:t>What is this?</a:t>
            </a:r>
            <a:br>
              <a:rPr lang="en-US" dirty="0" smtClean="0"/>
            </a:br>
            <a:endParaRPr lang="en-US" dirty="0"/>
          </a:p>
        </p:txBody>
      </p:sp>
      <p:pic>
        <p:nvPicPr>
          <p:cNvPr id="7170" name="Picture 2" descr="Apple Watch - useful, or just a trend? Phot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52400"/>
            <a:ext cx="8666601" cy="44958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685800"/>
            <a:ext cx="8770346" cy="349889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285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745"/>
            <a:ext cx="8229600" cy="1143000"/>
          </a:xfrm>
        </p:spPr>
        <p:txBody>
          <a:bodyPr>
            <a:normAutofit fontScale="90000"/>
          </a:bodyPr>
          <a:lstStyle/>
          <a:p>
            <a:r>
              <a:rPr lang="en-US" b="1" dirty="0" smtClean="0"/>
              <a:t>Lavage: An old fad that has passed?</a:t>
            </a:r>
            <a:endParaRPr lang="en-US"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442" y="1371600"/>
            <a:ext cx="7166610" cy="1447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819400"/>
            <a:ext cx="7096125" cy="23241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516419"/>
            <a:ext cx="7219950" cy="1752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1047817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457200"/>
            <a:ext cx="4040188" cy="639762"/>
          </a:xfrm>
        </p:spPr>
        <p:txBody>
          <a:bodyPr>
            <a:noAutofit/>
          </a:bodyPr>
          <a:lstStyle/>
          <a:p>
            <a:r>
              <a:rPr lang="en-US" sz="3600" u="sng" dirty="0" smtClean="0"/>
              <a:t>PRO LAVAGE</a:t>
            </a:r>
            <a:endParaRPr lang="en-US" sz="3600" u="sng" dirty="0"/>
          </a:p>
        </p:txBody>
      </p:sp>
      <p:sp>
        <p:nvSpPr>
          <p:cNvPr id="7" name="Content Placeholder 6"/>
          <p:cNvSpPr>
            <a:spLocks noGrp="1"/>
          </p:cNvSpPr>
          <p:nvPr>
            <p:ph sz="half" idx="2"/>
          </p:nvPr>
        </p:nvSpPr>
        <p:spPr>
          <a:xfrm>
            <a:off x="457200" y="1219200"/>
            <a:ext cx="4040188" cy="4906963"/>
          </a:xfrm>
        </p:spPr>
        <p:txBody>
          <a:bodyPr/>
          <a:lstStyle/>
          <a:p>
            <a:r>
              <a:rPr lang="en-US" sz="2800" dirty="0"/>
              <a:t>Morbidity, mortality, length of stay </a:t>
            </a:r>
            <a:r>
              <a:rPr lang="en-US" sz="2800" dirty="0" smtClean="0"/>
              <a:t>less</a:t>
            </a:r>
          </a:p>
          <a:p>
            <a:pPr marL="0" indent="0">
              <a:buNone/>
            </a:pPr>
            <a:endParaRPr lang="en-US" sz="2800" dirty="0" smtClean="0"/>
          </a:p>
          <a:p>
            <a:pPr marL="0" indent="0">
              <a:buNone/>
            </a:pPr>
            <a:endParaRPr lang="en-US" sz="2800" dirty="0" smtClean="0"/>
          </a:p>
          <a:p>
            <a:r>
              <a:rPr lang="en-US" sz="2800" dirty="0" smtClean="0"/>
              <a:t>No need </a:t>
            </a:r>
            <a:r>
              <a:rPr lang="en-US" sz="2800" dirty="0"/>
              <a:t>for </a:t>
            </a:r>
            <a:r>
              <a:rPr lang="en-US" sz="2800" dirty="0" err="1"/>
              <a:t>ostomy</a:t>
            </a:r>
            <a:r>
              <a:rPr lang="en-US" sz="2800" dirty="0"/>
              <a:t> with subsequent </a:t>
            </a:r>
            <a:r>
              <a:rPr lang="en-US" sz="2800" dirty="0" smtClean="0"/>
              <a:t>takedown.</a:t>
            </a:r>
            <a:endParaRPr lang="en-US" sz="2800" dirty="0"/>
          </a:p>
          <a:p>
            <a:endParaRPr lang="en-US" dirty="0"/>
          </a:p>
        </p:txBody>
      </p:sp>
      <p:sp>
        <p:nvSpPr>
          <p:cNvPr id="8" name="Text Placeholder 7"/>
          <p:cNvSpPr>
            <a:spLocks noGrp="1"/>
          </p:cNvSpPr>
          <p:nvPr>
            <p:ph type="body" sz="quarter" idx="3"/>
          </p:nvPr>
        </p:nvSpPr>
        <p:spPr>
          <a:xfrm>
            <a:off x="4572000" y="457200"/>
            <a:ext cx="4041775" cy="639762"/>
          </a:xfrm>
        </p:spPr>
        <p:txBody>
          <a:bodyPr>
            <a:noAutofit/>
          </a:bodyPr>
          <a:lstStyle/>
          <a:p>
            <a:r>
              <a:rPr lang="en-US" sz="3600" u="sng" dirty="0" smtClean="0"/>
              <a:t>AGAINST LAVAGE</a:t>
            </a:r>
            <a:endParaRPr lang="en-US" sz="3600" u="sng" dirty="0"/>
          </a:p>
        </p:txBody>
      </p:sp>
      <p:sp>
        <p:nvSpPr>
          <p:cNvPr id="9" name="Content Placeholder 8"/>
          <p:cNvSpPr>
            <a:spLocks noGrp="1"/>
          </p:cNvSpPr>
          <p:nvPr>
            <p:ph sz="quarter" idx="4"/>
          </p:nvPr>
        </p:nvSpPr>
        <p:spPr>
          <a:xfrm>
            <a:off x="4645025" y="1219200"/>
            <a:ext cx="4041775" cy="5257800"/>
          </a:xfrm>
        </p:spPr>
        <p:txBody>
          <a:bodyPr>
            <a:normAutofit fontScale="92500" lnSpcReduction="20000"/>
          </a:bodyPr>
          <a:lstStyle/>
          <a:p>
            <a:r>
              <a:rPr lang="en-US" sz="2800" dirty="0" smtClean="0"/>
              <a:t>This data is derived from non-randomized trials with significant </a:t>
            </a:r>
            <a:r>
              <a:rPr lang="en-US" sz="2800" dirty="0"/>
              <a:t>selection </a:t>
            </a:r>
            <a:r>
              <a:rPr lang="en-US" sz="2800" dirty="0" smtClean="0"/>
              <a:t>bias and often as-treated </a:t>
            </a:r>
            <a:r>
              <a:rPr lang="en-US" sz="2800" dirty="0"/>
              <a:t>analyses</a:t>
            </a:r>
            <a:r>
              <a:rPr lang="en-US" sz="2800" dirty="0" smtClean="0"/>
              <a:t>.</a:t>
            </a:r>
          </a:p>
          <a:p>
            <a:endParaRPr lang="en-US" sz="2800" dirty="0" smtClean="0"/>
          </a:p>
          <a:p>
            <a:r>
              <a:rPr lang="en-US" sz="2800" dirty="0" smtClean="0"/>
              <a:t>Need for </a:t>
            </a:r>
            <a:r>
              <a:rPr lang="en-US" sz="2800" dirty="0" err="1" smtClean="0"/>
              <a:t>ostomy</a:t>
            </a:r>
            <a:r>
              <a:rPr lang="en-US" sz="2800" dirty="0" smtClean="0"/>
              <a:t> not most important outcome. Recurrences </a:t>
            </a:r>
            <a:r>
              <a:rPr lang="en-US" sz="2800" dirty="0"/>
              <a:t>after non-</a:t>
            </a:r>
            <a:r>
              <a:rPr lang="en-US" sz="2800" dirty="0" err="1"/>
              <a:t>resectional</a:t>
            </a:r>
            <a:r>
              <a:rPr lang="en-US" sz="2800" dirty="0"/>
              <a:t> therapy are common and increase the risk of </a:t>
            </a:r>
            <a:r>
              <a:rPr lang="en-US" sz="2800" dirty="0" smtClean="0"/>
              <a:t>mortality with subsequent episodes. No long-term data on LL outcomes.</a:t>
            </a:r>
            <a:endParaRPr lang="en-US" sz="2800" dirty="0"/>
          </a:p>
          <a:p>
            <a:endParaRPr lang="en-US" sz="2800" dirty="0"/>
          </a:p>
        </p:txBody>
      </p:sp>
    </p:spTree>
    <p:extLst>
      <p:ext uri="{BB962C8B-B14F-4D97-AF65-F5344CB8AC3E}">
        <p14:creationId xmlns:p14="http://schemas.microsoft.com/office/powerpoint/2010/main" val="12439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Risk factors for mortality with recurrences after non-</a:t>
            </a:r>
            <a:r>
              <a:rPr lang="en-US" sz="3600" b="1" dirty="0" err="1" smtClean="0"/>
              <a:t>resectional</a:t>
            </a:r>
            <a:r>
              <a:rPr lang="en-US" sz="3600" b="1" dirty="0" smtClean="0"/>
              <a:t> therapy</a:t>
            </a:r>
            <a:endParaRPr lang="en-US" sz="3600" b="1" dirty="0"/>
          </a:p>
        </p:txBody>
      </p:sp>
      <p:sp>
        <p:nvSpPr>
          <p:cNvPr id="3" name="Content Placeholder 2"/>
          <p:cNvSpPr>
            <a:spLocks noGrp="1"/>
          </p:cNvSpPr>
          <p:nvPr>
            <p:ph idx="1"/>
          </p:nvPr>
        </p:nvSpPr>
        <p:spPr/>
        <p:txBody>
          <a:bodyPr/>
          <a:lstStyle/>
          <a:p>
            <a:r>
              <a:rPr lang="en-US" dirty="0" smtClean="0"/>
              <a:t>Among medically treated patients, 16% suffer a second diverticulitis episode.</a:t>
            </a:r>
          </a:p>
          <a:p>
            <a:r>
              <a:rPr lang="en-US" dirty="0" smtClean="0"/>
              <a:t>Predictors of mortality with recurrence:</a:t>
            </a:r>
          </a:p>
          <a:p>
            <a:pPr lvl="1"/>
            <a:r>
              <a:rPr lang="en-US" dirty="0" smtClean="0"/>
              <a:t>Age more than 50 years</a:t>
            </a:r>
          </a:p>
          <a:p>
            <a:pPr lvl="1"/>
            <a:r>
              <a:rPr lang="en-US" dirty="0" smtClean="0"/>
              <a:t>Previous tobacco use</a:t>
            </a:r>
          </a:p>
          <a:p>
            <a:pPr lvl="1"/>
            <a:r>
              <a:rPr lang="en-US" dirty="0" smtClean="0"/>
              <a:t>Complicated initial presentation with obstruction, fistula, abscess (2.18, 95% CI 1.60-2.97) , </a:t>
            </a:r>
            <a:r>
              <a:rPr lang="en-US" b="1" dirty="0" smtClean="0"/>
              <a:t>peritonitis (3.14, 95% CI 1.99-4.97)</a:t>
            </a:r>
            <a:r>
              <a:rPr lang="en-US" dirty="0" smtClean="0"/>
              <a:t>, and sepsis (1.88, 95% CI 1.29-2.73).</a:t>
            </a:r>
            <a:endParaRPr lang="en-US" dirty="0"/>
          </a:p>
        </p:txBody>
      </p:sp>
      <p:sp>
        <p:nvSpPr>
          <p:cNvPr id="4" name="Footer Placeholder 3"/>
          <p:cNvSpPr>
            <a:spLocks noGrp="1"/>
          </p:cNvSpPr>
          <p:nvPr>
            <p:ph type="ftr" sz="quarter" idx="11"/>
          </p:nvPr>
        </p:nvSpPr>
        <p:spPr/>
        <p:txBody>
          <a:bodyPr/>
          <a:lstStyle/>
          <a:p>
            <a:r>
              <a:rPr lang="nb-NO" smtClean="0">
                <a:solidFill>
                  <a:prstClr val="black">
                    <a:tint val="75000"/>
                  </a:prstClr>
                </a:solidFill>
              </a:rPr>
              <a:t>Rose J et al. Ann Surg 2015.</a:t>
            </a:r>
            <a:endParaRPr lang="en-US">
              <a:solidFill>
                <a:prstClr val="black">
                  <a:tint val="75000"/>
                </a:prstClr>
              </a:solidFill>
            </a:endParaRPr>
          </a:p>
        </p:txBody>
      </p:sp>
    </p:spTree>
    <p:extLst>
      <p:ext uri="{BB962C8B-B14F-4D97-AF65-F5344CB8AC3E}">
        <p14:creationId xmlns:p14="http://schemas.microsoft.com/office/powerpoint/2010/main" val="1017866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457200" y="152400"/>
          <a:ext cx="86868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5747" y="228600"/>
            <a:ext cx="3583545" cy="2431435"/>
          </a:xfrm>
          <a:prstGeom prst="rect">
            <a:avLst/>
          </a:prstGeom>
          <a:noFill/>
        </p:spPr>
        <p:txBody>
          <a:bodyPr wrap="none" rtlCol="0">
            <a:spAutoFit/>
          </a:bodyPr>
          <a:lstStyle/>
          <a:p>
            <a:r>
              <a:rPr lang="en-US" sz="4400" b="1" dirty="0" smtClean="0">
                <a:solidFill>
                  <a:prstClr val="black"/>
                </a:solidFill>
              </a:rPr>
              <a:t>DILALA Trial:</a:t>
            </a:r>
          </a:p>
          <a:p>
            <a:r>
              <a:rPr lang="en-US" sz="3600" b="1" u="sng" dirty="0" err="1" smtClean="0">
                <a:solidFill>
                  <a:prstClr val="black"/>
                </a:solidFill>
              </a:rPr>
              <a:t>DI</a:t>
            </a:r>
            <a:r>
              <a:rPr lang="en-US" sz="3600" b="1" dirty="0" err="1" smtClean="0">
                <a:solidFill>
                  <a:prstClr val="black"/>
                </a:solidFill>
              </a:rPr>
              <a:t>verticulitis</a:t>
            </a:r>
            <a:r>
              <a:rPr lang="en-US" sz="3600" b="1" dirty="0" smtClean="0">
                <a:solidFill>
                  <a:prstClr val="black"/>
                </a:solidFill>
              </a:rPr>
              <a:t> with</a:t>
            </a:r>
          </a:p>
          <a:p>
            <a:r>
              <a:rPr lang="en-US" sz="3600" b="1" u="sng" dirty="0" err="1" smtClean="0">
                <a:solidFill>
                  <a:prstClr val="black"/>
                </a:solidFill>
              </a:rPr>
              <a:t>LA</a:t>
            </a:r>
            <a:r>
              <a:rPr lang="en-US" sz="3600" b="1" dirty="0" err="1" smtClean="0">
                <a:solidFill>
                  <a:prstClr val="black"/>
                </a:solidFill>
              </a:rPr>
              <a:t>paroscopic</a:t>
            </a:r>
            <a:endParaRPr lang="en-US" sz="3600" b="1" dirty="0" smtClean="0">
              <a:solidFill>
                <a:prstClr val="black"/>
              </a:solidFill>
            </a:endParaRPr>
          </a:p>
          <a:p>
            <a:r>
              <a:rPr lang="en-US" sz="3600" b="1" u="sng" dirty="0" err="1" smtClean="0">
                <a:solidFill>
                  <a:prstClr val="black"/>
                </a:solidFill>
              </a:rPr>
              <a:t>LA</a:t>
            </a:r>
            <a:r>
              <a:rPr lang="en-US" sz="3600" b="1" dirty="0" err="1" smtClean="0">
                <a:solidFill>
                  <a:prstClr val="black"/>
                </a:solidFill>
              </a:rPr>
              <a:t>vage</a:t>
            </a:r>
            <a:endParaRPr lang="en-US" sz="3600" b="1" dirty="0">
              <a:solidFill>
                <a:prstClr val="black"/>
              </a:solidFill>
            </a:endParaRPr>
          </a:p>
        </p:txBody>
      </p:sp>
      <p:sp>
        <p:nvSpPr>
          <p:cNvPr id="6" name="TextBox 5"/>
          <p:cNvSpPr txBox="1"/>
          <p:nvPr/>
        </p:nvSpPr>
        <p:spPr>
          <a:xfrm>
            <a:off x="7127520" y="6077634"/>
            <a:ext cx="1824089" cy="646331"/>
          </a:xfrm>
          <a:prstGeom prst="rect">
            <a:avLst/>
          </a:prstGeom>
          <a:noFill/>
        </p:spPr>
        <p:txBody>
          <a:bodyPr wrap="none" rtlCol="0">
            <a:spAutoFit/>
          </a:bodyPr>
          <a:lstStyle/>
          <a:p>
            <a:r>
              <a:rPr lang="en-US" dirty="0" err="1" smtClean="0">
                <a:solidFill>
                  <a:prstClr val="black"/>
                </a:solidFill>
              </a:rPr>
              <a:t>Angenete</a:t>
            </a:r>
            <a:r>
              <a:rPr lang="en-US" dirty="0" smtClean="0">
                <a:solidFill>
                  <a:prstClr val="black"/>
                </a:solidFill>
              </a:rPr>
              <a:t> E et al. </a:t>
            </a:r>
          </a:p>
          <a:p>
            <a:r>
              <a:rPr lang="en-US" dirty="0" smtClean="0">
                <a:solidFill>
                  <a:prstClr val="black"/>
                </a:solidFill>
              </a:rPr>
              <a:t>Ann </a:t>
            </a:r>
            <a:r>
              <a:rPr lang="en-US" dirty="0" err="1" smtClean="0">
                <a:solidFill>
                  <a:prstClr val="black"/>
                </a:solidFill>
              </a:rPr>
              <a:t>Surg</a:t>
            </a:r>
            <a:r>
              <a:rPr lang="en-US" dirty="0" smtClean="0">
                <a:solidFill>
                  <a:prstClr val="black"/>
                </a:solidFill>
              </a:rPr>
              <a:t> 2014.</a:t>
            </a:r>
            <a:endParaRPr lang="en-US" dirty="0">
              <a:solidFill>
                <a:prstClr val="black"/>
              </a:solidFill>
            </a:endParaRPr>
          </a:p>
        </p:txBody>
      </p:sp>
    </p:spTree>
    <p:extLst>
      <p:ext uri="{BB962C8B-B14F-4D97-AF65-F5344CB8AC3E}">
        <p14:creationId xmlns:p14="http://schemas.microsoft.com/office/powerpoint/2010/main" val="4273619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DILALA Trial: Similar outcomes between lavage and Hartmann’s</a:t>
            </a:r>
            <a:endParaRPr lang="en-US" b="1" dirty="0"/>
          </a:p>
        </p:txBody>
      </p:sp>
      <p:graphicFrame>
        <p:nvGraphicFramePr>
          <p:cNvPr id="4" name="Content Placeholder 3"/>
          <p:cNvGraphicFramePr>
            <a:graphicFrameLocks noGrp="1"/>
          </p:cNvGraphicFramePr>
          <p:nvPr>
            <p:ph idx="1"/>
            <p:extLst/>
          </p:nvPr>
        </p:nvGraphicFramePr>
        <p:xfrm>
          <a:off x="0" y="1676400"/>
          <a:ext cx="8915400" cy="4693920"/>
        </p:xfrm>
        <a:graphic>
          <a:graphicData uri="http://schemas.openxmlformats.org/drawingml/2006/table">
            <a:tbl>
              <a:tblPr firstRow="1" bandRow="1">
                <a:tableStyleId>{5C22544A-7EE6-4342-B048-85BDC9FD1C3A}</a:tableStyleId>
              </a:tblPr>
              <a:tblGrid>
                <a:gridCol w="2971800"/>
                <a:gridCol w="2971800"/>
                <a:gridCol w="2971800"/>
              </a:tblGrid>
              <a:tr h="370840">
                <a:tc>
                  <a:txBody>
                    <a:bodyPr/>
                    <a:lstStyle/>
                    <a:p>
                      <a:endParaRPr lang="en-US" sz="2000" b="1" dirty="0"/>
                    </a:p>
                  </a:txBody>
                  <a:tcPr/>
                </a:tc>
                <a:tc>
                  <a:txBody>
                    <a:bodyPr/>
                    <a:lstStyle/>
                    <a:p>
                      <a:r>
                        <a:rPr lang="en-US" sz="2000" b="1" dirty="0" smtClean="0"/>
                        <a:t>Laparoscopic Lavage (n-39)</a:t>
                      </a:r>
                      <a:endParaRPr lang="en-US" sz="2000" b="1" dirty="0"/>
                    </a:p>
                  </a:txBody>
                  <a:tcPr/>
                </a:tc>
                <a:tc>
                  <a:txBody>
                    <a:bodyPr/>
                    <a:lstStyle/>
                    <a:p>
                      <a:r>
                        <a:rPr lang="en-US" sz="2000" b="1" dirty="0" smtClean="0"/>
                        <a:t>Hartmann’s Procedure (n=36)</a:t>
                      </a:r>
                      <a:endParaRPr lang="en-US" sz="2000" b="1" dirty="0"/>
                    </a:p>
                  </a:txBody>
                  <a:tcPr/>
                </a:tc>
              </a:tr>
              <a:tr h="370840">
                <a:tc>
                  <a:txBody>
                    <a:bodyPr/>
                    <a:lstStyle/>
                    <a:p>
                      <a:r>
                        <a:rPr lang="en-US" sz="2000" b="1" dirty="0" smtClean="0"/>
                        <a:t>Required</a:t>
                      </a:r>
                      <a:r>
                        <a:rPr lang="en-US" sz="2000" b="1" baseline="0" dirty="0" smtClean="0"/>
                        <a:t> intensive care</a:t>
                      </a:r>
                      <a:endParaRPr lang="en-US" sz="2000" b="1" dirty="0"/>
                    </a:p>
                  </a:txBody>
                  <a:tcPr/>
                </a:tc>
                <a:tc>
                  <a:txBody>
                    <a:bodyPr/>
                    <a:lstStyle/>
                    <a:p>
                      <a:pPr algn="ctr"/>
                      <a:r>
                        <a:rPr lang="en-US" sz="2000" b="1" dirty="0" smtClean="0"/>
                        <a:t>5/39</a:t>
                      </a:r>
                      <a:r>
                        <a:rPr lang="en-US" sz="2000" b="1" baseline="0" dirty="0" smtClean="0"/>
                        <a:t> (12.8%)</a:t>
                      </a:r>
                      <a:endParaRPr lang="en-US" sz="2000" b="1" dirty="0"/>
                    </a:p>
                  </a:txBody>
                  <a:tcPr/>
                </a:tc>
                <a:tc>
                  <a:txBody>
                    <a:bodyPr/>
                    <a:lstStyle/>
                    <a:p>
                      <a:pPr algn="ctr"/>
                      <a:r>
                        <a:rPr lang="en-US" sz="2000" b="1" dirty="0" smtClean="0"/>
                        <a:t>4/36 (11.1%)</a:t>
                      </a:r>
                      <a:endParaRPr lang="en-US" sz="2000" b="1" dirty="0"/>
                    </a:p>
                  </a:txBody>
                  <a:tcPr/>
                </a:tc>
              </a:tr>
              <a:tr h="370840">
                <a:tc>
                  <a:txBody>
                    <a:bodyPr/>
                    <a:lstStyle/>
                    <a:p>
                      <a:r>
                        <a:rPr lang="en-US" sz="2000" b="1" dirty="0" smtClean="0"/>
                        <a:t>Postoperative</a:t>
                      </a:r>
                      <a:r>
                        <a:rPr lang="en-US" sz="2000" b="1" baseline="0" dirty="0" smtClean="0"/>
                        <a:t> hospital stay, d*</a:t>
                      </a:r>
                      <a:endParaRPr lang="en-US" sz="2000" b="1" dirty="0"/>
                    </a:p>
                  </a:txBody>
                  <a:tcPr/>
                </a:tc>
                <a:tc>
                  <a:txBody>
                    <a:bodyPr/>
                    <a:lstStyle/>
                    <a:p>
                      <a:pPr algn="ctr"/>
                      <a:r>
                        <a:rPr lang="en-US" sz="2000" b="1" dirty="0" smtClean="0"/>
                        <a:t>6 (2-27)</a:t>
                      </a:r>
                      <a:endParaRPr lang="en-US" sz="2000" b="1" dirty="0"/>
                    </a:p>
                  </a:txBody>
                  <a:tcPr/>
                </a:tc>
                <a:tc>
                  <a:txBody>
                    <a:bodyPr/>
                    <a:lstStyle/>
                    <a:p>
                      <a:pPr algn="ctr"/>
                      <a:r>
                        <a:rPr lang="en-US" sz="2000" b="1" dirty="0" smtClean="0"/>
                        <a:t>9 (4-36)</a:t>
                      </a:r>
                      <a:endParaRPr lang="en-US" sz="2000" b="1" dirty="0"/>
                    </a:p>
                  </a:txBody>
                  <a:tcPr/>
                </a:tc>
              </a:tr>
              <a:tr h="370840">
                <a:tc>
                  <a:txBody>
                    <a:bodyPr/>
                    <a:lstStyle/>
                    <a:p>
                      <a:r>
                        <a:rPr lang="en-US" sz="2000" b="1" dirty="0" smtClean="0"/>
                        <a:t>Reoperation within 30</a:t>
                      </a:r>
                      <a:r>
                        <a:rPr lang="en-US" sz="2000" b="1" baseline="0" dirty="0" smtClean="0"/>
                        <a:t> days</a:t>
                      </a:r>
                      <a:endParaRPr lang="en-US" sz="2000" b="1" dirty="0"/>
                    </a:p>
                  </a:txBody>
                  <a:tcPr/>
                </a:tc>
                <a:tc>
                  <a:txBody>
                    <a:bodyPr/>
                    <a:lstStyle/>
                    <a:p>
                      <a:pPr algn="ctr"/>
                      <a:r>
                        <a:rPr lang="en-US" sz="2000" b="1" dirty="0" smtClean="0"/>
                        <a:t>5/38 (13.2%)</a:t>
                      </a:r>
                      <a:endParaRPr lang="en-US" sz="2000" b="1" dirty="0"/>
                    </a:p>
                  </a:txBody>
                  <a:tcPr/>
                </a:tc>
                <a:tc>
                  <a:txBody>
                    <a:bodyPr/>
                    <a:lstStyle/>
                    <a:p>
                      <a:pPr algn="ctr"/>
                      <a:r>
                        <a:rPr lang="en-US" sz="2000" b="1" dirty="0" smtClean="0"/>
                        <a:t>6/35 (17.1%)</a:t>
                      </a:r>
                      <a:endParaRPr lang="en-US" sz="2000" b="1" dirty="0"/>
                    </a:p>
                  </a:txBody>
                  <a:tcPr/>
                </a:tc>
              </a:tr>
              <a:tr h="370840">
                <a:tc>
                  <a:txBody>
                    <a:bodyPr/>
                    <a:lstStyle/>
                    <a:p>
                      <a:r>
                        <a:rPr lang="en-US" sz="2000" b="1" dirty="0" smtClean="0"/>
                        <a:t>Mortality</a:t>
                      </a:r>
                      <a:r>
                        <a:rPr lang="en-US" sz="2000" b="1" baseline="0" dirty="0" smtClean="0"/>
                        <a:t> within 30 days</a:t>
                      </a:r>
                      <a:endParaRPr lang="en-US" sz="2000" b="1" dirty="0"/>
                    </a:p>
                  </a:txBody>
                  <a:tcPr/>
                </a:tc>
                <a:tc>
                  <a:txBody>
                    <a:bodyPr/>
                    <a:lstStyle/>
                    <a:p>
                      <a:pPr algn="ctr"/>
                      <a:r>
                        <a:rPr lang="en-US" sz="2000" b="1" dirty="0" smtClean="0"/>
                        <a:t>3/39 (7.7%)</a:t>
                      </a:r>
                      <a:endParaRPr lang="en-US" sz="2000" b="1" dirty="0"/>
                    </a:p>
                  </a:txBody>
                  <a:tcPr/>
                </a:tc>
                <a:tc>
                  <a:txBody>
                    <a:bodyPr/>
                    <a:lstStyle/>
                    <a:p>
                      <a:pPr algn="ctr"/>
                      <a:r>
                        <a:rPr lang="en-US" sz="2000" b="1" dirty="0" smtClean="0"/>
                        <a:t>0/36 (0%)</a:t>
                      </a:r>
                      <a:endParaRPr lang="en-US" sz="2000" b="1" dirty="0"/>
                    </a:p>
                  </a:txBody>
                  <a:tcPr/>
                </a:tc>
              </a:tr>
              <a:tr h="370840">
                <a:tc>
                  <a:txBody>
                    <a:bodyPr/>
                    <a:lstStyle/>
                    <a:p>
                      <a:r>
                        <a:rPr lang="en-US" sz="2000" b="1" dirty="0" smtClean="0"/>
                        <a:t>Mortality within 90 days</a:t>
                      </a:r>
                      <a:endParaRPr lang="en-US" sz="2000" b="1" dirty="0"/>
                    </a:p>
                  </a:txBody>
                  <a:tcPr/>
                </a:tc>
                <a:tc>
                  <a:txBody>
                    <a:bodyPr/>
                    <a:lstStyle/>
                    <a:p>
                      <a:pPr algn="ctr"/>
                      <a:r>
                        <a:rPr lang="en-US" sz="2000" b="1" dirty="0" smtClean="0"/>
                        <a:t>3/39 (7.7%)</a:t>
                      </a:r>
                      <a:endParaRPr lang="en-US" sz="2000" b="1" dirty="0"/>
                    </a:p>
                  </a:txBody>
                  <a:tcPr/>
                </a:tc>
                <a:tc>
                  <a:txBody>
                    <a:bodyPr/>
                    <a:lstStyle/>
                    <a:p>
                      <a:pPr algn="ctr"/>
                      <a:r>
                        <a:rPr lang="en-US" sz="2000" b="1" dirty="0" smtClean="0"/>
                        <a:t>4/36 (11.4%)</a:t>
                      </a:r>
                      <a:endParaRPr lang="en-US" sz="2000" b="1" dirty="0"/>
                    </a:p>
                  </a:txBody>
                  <a:tcPr/>
                </a:tc>
              </a:tr>
              <a:tr h="370840">
                <a:tc>
                  <a:txBody>
                    <a:bodyPr/>
                    <a:lstStyle/>
                    <a:p>
                      <a:r>
                        <a:rPr lang="en-US" sz="2000" b="1" dirty="0" smtClean="0"/>
                        <a:t>Readmission within 30 days</a:t>
                      </a:r>
                      <a:endParaRPr lang="en-US" sz="2000" b="1" dirty="0"/>
                    </a:p>
                  </a:txBody>
                  <a:tcPr/>
                </a:tc>
                <a:tc>
                  <a:txBody>
                    <a:bodyPr/>
                    <a:lstStyle/>
                    <a:p>
                      <a:pPr algn="ctr"/>
                      <a:r>
                        <a:rPr lang="en-US" sz="2000" b="1" dirty="0" smtClean="0"/>
                        <a:t>0/38</a:t>
                      </a:r>
                      <a:endParaRPr lang="en-US" sz="2000" b="1" dirty="0"/>
                    </a:p>
                  </a:txBody>
                  <a:tcPr/>
                </a:tc>
                <a:tc>
                  <a:txBody>
                    <a:bodyPr/>
                    <a:lstStyle/>
                    <a:p>
                      <a:pPr algn="ctr"/>
                      <a:r>
                        <a:rPr lang="en-US" sz="2000" b="1" dirty="0" smtClean="0"/>
                        <a:t>2/35 (5.7%)</a:t>
                      </a:r>
                      <a:endParaRPr lang="en-US" sz="2000" b="1" dirty="0"/>
                    </a:p>
                  </a:txBody>
                  <a:tcPr/>
                </a:tc>
              </a:tr>
              <a:tr h="370840">
                <a:tc>
                  <a:txBody>
                    <a:bodyPr/>
                    <a:lstStyle/>
                    <a:p>
                      <a:r>
                        <a:rPr lang="en-US" sz="2000" b="1" dirty="0" smtClean="0"/>
                        <a:t>More than 1 readmission within 30 days</a:t>
                      </a:r>
                      <a:endParaRPr lang="en-US" sz="2000" b="1" dirty="0"/>
                    </a:p>
                  </a:txBody>
                  <a:tcPr/>
                </a:tc>
                <a:tc>
                  <a:txBody>
                    <a:bodyPr/>
                    <a:lstStyle/>
                    <a:p>
                      <a:pPr algn="ctr"/>
                      <a:r>
                        <a:rPr lang="en-US" sz="2000" b="1" dirty="0" smtClean="0"/>
                        <a:t>0/38</a:t>
                      </a:r>
                      <a:endParaRPr lang="en-US" sz="2000" b="1" dirty="0"/>
                    </a:p>
                  </a:txBody>
                  <a:tcPr/>
                </a:tc>
                <a:tc>
                  <a:txBody>
                    <a:bodyPr/>
                    <a:lstStyle/>
                    <a:p>
                      <a:pPr algn="ctr"/>
                      <a:r>
                        <a:rPr lang="en-US" sz="2000" b="1" dirty="0" smtClean="0"/>
                        <a:t>1/35 (5.7%)</a:t>
                      </a:r>
                      <a:endParaRPr lang="en-US" sz="2000" b="1" dirty="0"/>
                    </a:p>
                  </a:txBody>
                  <a:tcPr/>
                </a:tc>
              </a:tr>
            </a:tbl>
          </a:graphicData>
        </a:graphic>
      </p:graphicFrame>
      <p:sp>
        <p:nvSpPr>
          <p:cNvPr id="5" name="Footer Placeholder 4"/>
          <p:cNvSpPr>
            <a:spLocks noGrp="1"/>
          </p:cNvSpPr>
          <p:nvPr>
            <p:ph type="ftr" sz="quarter" idx="11"/>
          </p:nvPr>
        </p:nvSpPr>
        <p:spPr>
          <a:xfrm>
            <a:off x="3124200" y="6356350"/>
            <a:ext cx="2895600" cy="501650"/>
          </a:xfrm>
        </p:spPr>
        <p:txBody>
          <a:bodyPr/>
          <a:lstStyle/>
          <a:p>
            <a:r>
              <a:rPr lang="en-US" dirty="0" err="1" smtClean="0">
                <a:solidFill>
                  <a:prstClr val="black">
                    <a:tint val="75000"/>
                  </a:prstClr>
                </a:solidFill>
              </a:rPr>
              <a:t>Angenete</a:t>
            </a:r>
            <a:r>
              <a:rPr lang="en-US" dirty="0" smtClean="0">
                <a:solidFill>
                  <a:prstClr val="black">
                    <a:tint val="75000"/>
                  </a:prstClr>
                </a:solidFill>
              </a:rPr>
              <a:t> E et al. Ann </a:t>
            </a:r>
            <a:r>
              <a:rPr lang="en-US" dirty="0" err="1" smtClean="0">
                <a:solidFill>
                  <a:prstClr val="black">
                    <a:tint val="75000"/>
                  </a:prstClr>
                </a:solidFill>
              </a:rPr>
              <a:t>Surg</a:t>
            </a:r>
            <a:r>
              <a:rPr lang="en-US" dirty="0" smtClean="0">
                <a:solidFill>
                  <a:prstClr val="black">
                    <a:tint val="75000"/>
                  </a:prstClr>
                </a:solidFill>
              </a:rPr>
              <a:t> 2014.</a:t>
            </a:r>
            <a:endParaRPr lang="en-US" dirty="0">
              <a:solidFill>
                <a:prstClr val="black">
                  <a:tint val="75000"/>
                </a:prstClr>
              </a:solidFill>
            </a:endParaRPr>
          </a:p>
        </p:txBody>
      </p:sp>
      <p:sp>
        <p:nvSpPr>
          <p:cNvPr id="7" name="TextBox 6"/>
          <p:cNvSpPr txBox="1"/>
          <p:nvPr/>
        </p:nvSpPr>
        <p:spPr>
          <a:xfrm>
            <a:off x="8001000" y="6488668"/>
            <a:ext cx="946093" cy="369332"/>
          </a:xfrm>
          <a:prstGeom prst="rect">
            <a:avLst/>
          </a:prstGeom>
          <a:noFill/>
        </p:spPr>
        <p:txBody>
          <a:bodyPr wrap="none" rtlCol="0">
            <a:spAutoFit/>
          </a:bodyPr>
          <a:lstStyle/>
          <a:p>
            <a:r>
              <a:rPr lang="en-US" dirty="0" smtClean="0">
                <a:solidFill>
                  <a:prstClr val="black"/>
                </a:solidFill>
              </a:rPr>
              <a:t>*p&lt;0.05</a:t>
            </a:r>
            <a:endParaRPr lang="en-US" dirty="0">
              <a:solidFill>
                <a:prstClr val="black"/>
              </a:solidFill>
            </a:endParaRPr>
          </a:p>
        </p:txBody>
      </p:sp>
    </p:spTree>
    <p:extLst>
      <p:ext uri="{BB962C8B-B14F-4D97-AF65-F5344CB8AC3E}">
        <p14:creationId xmlns:p14="http://schemas.microsoft.com/office/powerpoint/2010/main" val="4043995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RCTs: Results not forthcoming</a:t>
            </a:r>
            <a:endParaRPr lang="en-US" b="1" dirty="0"/>
          </a:p>
        </p:txBody>
      </p:sp>
      <p:graphicFrame>
        <p:nvGraphicFramePr>
          <p:cNvPr id="4" name="Content Placeholder 3"/>
          <p:cNvGraphicFramePr>
            <a:graphicFrameLocks noGrp="1"/>
          </p:cNvGraphicFramePr>
          <p:nvPr>
            <p:ph idx="1"/>
            <p:extLst/>
          </p:nvPr>
        </p:nvGraphicFramePr>
        <p:xfrm>
          <a:off x="381000" y="1066800"/>
          <a:ext cx="8229600" cy="5212103"/>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sz="1800" dirty="0" smtClean="0"/>
                        <a:t>RCT</a:t>
                      </a:r>
                      <a:endParaRPr lang="en-US" sz="1800" dirty="0"/>
                    </a:p>
                  </a:txBody>
                  <a:tcPr marL="85134" marR="85134" marT="45722" marB="45722"/>
                </a:tc>
                <a:tc>
                  <a:txBody>
                    <a:bodyPr/>
                    <a:lstStyle/>
                    <a:p>
                      <a:r>
                        <a:rPr lang="en-US" sz="1800" dirty="0" smtClean="0"/>
                        <a:t>Patients</a:t>
                      </a:r>
                      <a:endParaRPr lang="en-US" sz="1800" dirty="0"/>
                    </a:p>
                  </a:txBody>
                  <a:tcPr marL="85134" marR="85134" marT="45722" marB="45722"/>
                </a:tc>
                <a:tc>
                  <a:txBody>
                    <a:bodyPr/>
                    <a:lstStyle/>
                    <a:p>
                      <a:r>
                        <a:rPr lang="en-US" sz="1800" dirty="0" smtClean="0"/>
                        <a:t>Intervention</a:t>
                      </a:r>
                      <a:endParaRPr lang="en-US" sz="1800" dirty="0"/>
                    </a:p>
                  </a:txBody>
                  <a:tcPr marL="85134" marR="85134" marT="45722" marB="45722"/>
                </a:tc>
                <a:tc>
                  <a:txBody>
                    <a:bodyPr/>
                    <a:lstStyle/>
                    <a:p>
                      <a:r>
                        <a:rPr lang="en-US" sz="1800" dirty="0" smtClean="0"/>
                        <a:t>Comparison</a:t>
                      </a:r>
                      <a:endParaRPr lang="en-US" sz="1800" dirty="0"/>
                    </a:p>
                  </a:txBody>
                  <a:tcPr marL="85134" marR="85134" marT="45722" marB="45722"/>
                </a:tc>
                <a:tc>
                  <a:txBody>
                    <a:bodyPr/>
                    <a:lstStyle/>
                    <a:p>
                      <a:r>
                        <a:rPr lang="en-US" sz="1800" dirty="0" smtClean="0"/>
                        <a:t>Primary</a:t>
                      </a:r>
                      <a:r>
                        <a:rPr lang="en-US" sz="1800" baseline="0" dirty="0" smtClean="0"/>
                        <a:t> outcome</a:t>
                      </a:r>
                      <a:endParaRPr lang="en-US" sz="1800" dirty="0"/>
                    </a:p>
                  </a:txBody>
                  <a:tcPr marL="85134" marR="85134" marT="45722" marB="45722"/>
                </a:tc>
                <a:tc>
                  <a:txBody>
                    <a:bodyPr/>
                    <a:lstStyle/>
                    <a:p>
                      <a:r>
                        <a:rPr lang="en-US" sz="1800" dirty="0" smtClean="0"/>
                        <a:t>Sample size (allocation</a:t>
                      </a:r>
                      <a:r>
                        <a:rPr lang="en-US" sz="1800" baseline="0" dirty="0" smtClean="0"/>
                        <a:t> ratio)</a:t>
                      </a:r>
                      <a:endParaRPr lang="en-US" sz="1800" dirty="0"/>
                    </a:p>
                  </a:txBody>
                  <a:tcPr marL="85134" marR="85134" marT="45722" marB="45722"/>
                </a:tc>
              </a:tr>
              <a:tr h="370840">
                <a:tc>
                  <a:txBody>
                    <a:bodyPr/>
                    <a:lstStyle/>
                    <a:p>
                      <a:r>
                        <a:rPr lang="en-US" sz="1800" b="1" dirty="0" smtClean="0"/>
                        <a:t>SCANDIV</a:t>
                      </a:r>
                      <a:endParaRPr lang="en-US" sz="1800" b="1" dirty="0"/>
                    </a:p>
                  </a:txBody>
                  <a:tcPr marL="85134" marR="85134" marT="45722" marB="45722"/>
                </a:tc>
                <a:tc>
                  <a:txBody>
                    <a:bodyPr/>
                    <a:lstStyle/>
                    <a:p>
                      <a:r>
                        <a:rPr lang="en-US" sz="1800" dirty="0" smtClean="0"/>
                        <a:t>Perforated</a:t>
                      </a:r>
                      <a:r>
                        <a:rPr lang="en-US" sz="1800" baseline="0" dirty="0" smtClean="0"/>
                        <a:t> diverticulitis</a:t>
                      </a:r>
                      <a:endParaRPr lang="en-US" sz="1800" dirty="0"/>
                    </a:p>
                  </a:txBody>
                  <a:tcPr marL="85134" marR="85134" marT="45722" marB="45722"/>
                </a:tc>
                <a:tc>
                  <a:txBody>
                    <a:bodyPr/>
                    <a:lstStyle/>
                    <a:p>
                      <a:r>
                        <a:rPr lang="en-US" sz="1800" dirty="0" smtClean="0"/>
                        <a:t>LL</a:t>
                      </a:r>
                      <a:endParaRPr lang="en-US" sz="1800" dirty="0"/>
                    </a:p>
                  </a:txBody>
                  <a:tcPr marL="85134" marR="85134" marT="45722" marB="45722"/>
                </a:tc>
                <a:tc>
                  <a:txBody>
                    <a:bodyPr/>
                    <a:lstStyle/>
                    <a:p>
                      <a:r>
                        <a:rPr lang="en-US" sz="1800" dirty="0" smtClean="0"/>
                        <a:t>HP or PRA</a:t>
                      </a:r>
                      <a:endParaRPr lang="en-US" sz="1800" dirty="0"/>
                    </a:p>
                  </a:txBody>
                  <a:tcPr marL="85134" marR="85134" marT="45722" marB="45722"/>
                </a:tc>
                <a:tc>
                  <a:txBody>
                    <a:bodyPr/>
                    <a:lstStyle/>
                    <a:p>
                      <a:r>
                        <a:rPr lang="en-US" sz="1800" dirty="0" smtClean="0"/>
                        <a:t>Morbidity</a:t>
                      </a:r>
                      <a:r>
                        <a:rPr lang="en-US" sz="1800" baseline="0" dirty="0" smtClean="0"/>
                        <a:t> (90 days)</a:t>
                      </a:r>
                      <a:endParaRPr lang="en-US" sz="1800" dirty="0"/>
                    </a:p>
                  </a:txBody>
                  <a:tcPr marL="85134" marR="85134" marT="45722" marB="45722"/>
                </a:tc>
                <a:tc>
                  <a:txBody>
                    <a:bodyPr/>
                    <a:lstStyle/>
                    <a:p>
                      <a:r>
                        <a:rPr lang="en-US" sz="1800" dirty="0" smtClean="0"/>
                        <a:t>150 (1:1)</a:t>
                      </a:r>
                      <a:endParaRPr lang="en-US" sz="1800" dirty="0"/>
                    </a:p>
                  </a:txBody>
                  <a:tcPr marL="85134" marR="85134" marT="45722" marB="45722"/>
                </a:tc>
              </a:tr>
              <a:tr h="370840">
                <a:tc>
                  <a:txBody>
                    <a:bodyPr/>
                    <a:lstStyle/>
                    <a:p>
                      <a:r>
                        <a:rPr lang="en-US" sz="1800" b="1" dirty="0" smtClean="0"/>
                        <a:t>LADIES:</a:t>
                      </a:r>
                    </a:p>
                    <a:p>
                      <a:pPr algn="r"/>
                      <a:r>
                        <a:rPr lang="en-US" sz="1800" b="1" dirty="0" smtClean="0"/>
                        <a:t>LOLA arm</a:t>
                      </a:r>
                      <a:endParaRPr lang="en-US" sz="1800" b="1" dirty="0"/>
                    </a:p>
                  </a:txBody>
                  <a:tcPr marL="85134" marR="85134" marT="45722" marB="45722"/>
                </a:tc>
                <a:tc>
                  <a:txBody>
                    <a:bodyPr/>
                    <a:lstStyle/>
                    <a:p>
                      <a:r>
                        <a:rPr lang="en-US" sz="1800" dirty="0" smtClean="0"/>
                        <a:t>Purulent peritonitis</a:t>
                      </a:r>
                      <a:endParaRPr lang="en-US" sz="1800" dirty="0"/>
                    </a:p>
                  </a:txBody>
                  <a:tcPr marL="85134" marR="85134" marT="45722" marB="45722"/>
                </a:tc>
                <a:tc>
                  <a:txBody>
                    <a:bodyPr/>
                    <a:lstStyle/>
                    <a:p>
                      <a:r>
                        <a:rPr lang="en-US" sz="1800" dirty="0" smtClean="0"/>
                        <a:t>LL</a:t>
                      </a:r>
                      <a:endParaRPr lang="en-US" sz="1800" dirty="0"/>
                    </a:p>
                  </a:txBody>
                  <a:tcPr marL="85134" marR="85134" marT="45722" marB="45722"/>
                </a:tc>
                <a:tc>
                  <a:txBody>
                    <a:bodyPr/>
                    <a:lstStyle/>
                    <a:p>
                      <a:r>
                        <a:rPr lang="en-US" sz="1800" dirty="0" smtClean="0"/>
                        <a:t>HP or PRA</a:t>
                      </a:r>
                      <a:endParaRPr lang="en-US" sz="1800" dirty="0"/>
                    </a:p>
                  </a:txBody>
                  <a:tcPr marL="85134" marR="85134" marT="45722" marB="45722"/>
                </a:tc>
                <a:tc>
                  <a:txBody>
                    <a:bodyPr/>
                    <a:lstStyle/>
                    <a:p>
                      <a:r>
                        <a:rPr lang="en-US" sz="1800" dirty="0" smtClean="0"/>
                        <a:t>Major morbidity and</a:t>
                      </a:r>
                      <a:r>
                        <a:rPr lang="en-US" sz="1800" baseline="0" dirty="0" smtClean="0"/>
                        <a:t> mortality</a:t>
                      </a:r>
                      <a:endParaRPr lang="en-US" sz="1800" dirty="0"/>
                    </a:p>
                  </a:txBody>
                  <a:tcPr marL="85134" marR="85134" marT="45722" marB="45722"/>
                </a:tc>
                <a:tc>
                  <a:txBody>
                    <a:bodyPr/>
                    <a:lstStyle/>
                    <a:p>
                      <a:r>
                        <a:rPr lang="en-US" sz="1800" dirty="0" smtClean="0"/>
                        <a:t>264 (2:1:1)</a:t>
                      </a:r>
                      <a:endParaRPr lang="en-US" sz="1800" dirty="0"/>
                    </a:p>
                  </a:txBody>
                  <a:tcPr marL="85134" marR="85134" marT="45722" marB="45722"/>
                </a:tc>
              </a:tr>
              <a:tr h="370840">
                <a:tc>
                  <a:txBody>
                    <a:bodyPr/>
                    <a:lstStyle/>
                    <a:p>
                      <a:pPr algn="r"/>
                      <a:r>
                        <a:rPr lang="en-US" sz="1800" b="1" dirty="0" smtClean="0"/>
                        <a:t>DIVA arm</a:t>
                      </a:r>
                      <a:endParaRPr lang="en-US" sz="1800" b="1" dirty="0"/>
                    </a:p>
                  </a:txBody>
                  <a:tcPr marL="85134" marR="85134" marT="45722" marB="45722"/>
                </a:tc>
                <a:tc>
                  <a:txBody>
                    <a:bodyPr/>
                    <a:lstStyle/>
                    <a:p>
                      <a:r>
                        <a:rPr lang="en-US" sz="1800" dirty="0" smtClean="0"/>
                        <a:t>Fecal peritonitis</a:t>
                      </a:r>
                      <a:endParaRPr lang="en-US" sz="1800" dirty="0"/>
                    </a:p>
                  </a:txBody>
                  <a:tcPr marL="85134" marR="85134" marT="45722" marB="45722"/>
                </a:tc>
                <a:tc>
                  <a:txBody>
                    <a:bodyPr/>
                    <a:lstStyle/>
                    <a:p>
                      <a:r>
                        <a:rPr lang="en-US" sz="1800" dirty="0" smtClean="0"/>
                        <a:t>HP</a:t>
                      </a:r>
                      <a:endParaRPr lang="en-US" sz="1800" dirty="0"/>
                    </a:p>
                  </a:txBody>
                  <a:tcPr marL="85134" marR="85134" marT="45722" marB="45722"/>
                </a:tc>
                <a:tc>
                  <a:txBody>
                    <a:bodyPr/>
                    <a:lstStyle/>
                    <a:p>
                      <a:r>
                        <a:rPr lang="en-US" sz="1800" dirty="0" smtClean="0"/>
                        <a:t>PRA</a:t>
                      </a:r>
                      <a:endParaRPr lang="en-US" sz="1800" dirty="0"/>
                    </a:p>
                  </a:txBody>
                  <a:tcPr marL="85134" marR="85134" marT="45722" marB="45722"/>
                </a:tc>
                <a:tc>
                  <a:txBody>
                    <a:bodyPr/>
                    <a:lstStyle/>
                    <a:p>
                      <a:r>
                        <a:rPr lang="en-US" sz="1800" dirty="0" smtClean="0"/>
                        <a:t>Stoma-free</a:t>
                      </a:r>
                      <a:r>
                        <a:rPr lang="en-US" sz="1800" baseline="0" dirty="0" smtClean="0"/>
                        <a:t> survival (1 year)</a:t>
                      </a:r>
                      <a:endParaRPr lang="en-US" sz="1800" dirty="0"/>
                    </a:p>
                  </a:txBody>
                  <a:tcPr marL="85134" marR="85134" marT="45722" marB="45722"/>
                </a:tc>
                <a:tc>
                  <a:txBody>
                    <a:bodyPr/>
                    <a:lstStyle/>
                    <a:p>
                      <a:r>
                        <a:rPr lang="en-US" sz="1800" dirty="0" smtClean="0"/>
                        <a:t>212 (1:1)</a:t>
                      </a:r>
                      <a:endParaRPr lang="en-US" sz="1800" dirty="0"/>
                    </a:p>
                  </a:txBody>
                  <a:tcPr marL="85134" marR="85134" marT="45722" marB="45722"/>
                </a:tc>
              </a:tr>
              <a:tr h="370840">
                <a:tc>
                  <a:txBody>
                    <a:bodyPr/>
                    <a:lstStyle/>
                    <a:p>
                      <a:r>
                        <a:rPr lang="en-US" sz="1800" b="1" dirty="0" smtClean="0"/>
                        <a:t>DILALA</a:t>
                      </a:r>
                      <a:endParaRPr lang="en-US" sz="1800" b="1" dirty="0"/>
                    </a:p>
                  </a:txBody>
                  <a:tcPr marL="85134" marR="85134" marT="45722" marB="45722"/>
                </a:tc>
                <a:tc>
                  <a:txBody>
                    <a:bodyPr/>
                    <a:lstStyle/>
                    <a:p>
                      <a:r>
                        <a:rPr lang="en-US" sz="1800" dirty="0" smtClean="0"/>
                        <a:t>Hinchey III</a:t>
                      </a:r>
                      <a:endParaRPr lang="en-US" sz="1800" dirty="0"/>
                    </a:p>
                  </a:txBody>
                  <a:tcPr marL="85134" marR="85134" marT="45722" marB="45722"/>
                </a:tc>
                <a:tc>
                  <a:txBody>
                    <a:bodyPr/>
                    <a:lstStyle/>
                    <a:p>
                      <a:r>
                        <a:rPr lang="en-US" sz="1800" dirty="0" smtClean="0"/>
                        <a:t>LL</a:t>
                      </a:r>
                      <a:endParaRPr lang="en-US" sz="1800" dirty="0"/>
                    </a:p>
                  </a:txBody>
                  <a:tcPr marL="85134" marR="85134" marT="45722" marB="45722"/>
                </a:tc>
                <a:tc>
                  <a:txBody>
                    <a:bodyPr/>
                    <a:lstStyle/>
                    <a:p>
                      <a:r>
                        <a:rPr lang="en-US" sz="1800" dirty="0" smtClean="0"/>
                        <a:t>HP</a:t>
                      </a:r>
                      <a:endParaRPr lang="en-US" sz="1800" dirty="0"/>
                    </a:p>
                  </a:txBody>
                  <a:tcPr marL="85134" marR="85134" marT="45722" marB="45722"/>
                </a:tc>
                <a:tc>
                  <a:txBody>
                    <a:bodyPr/>
                    <a:lstStyle/>
                    <a:p>
                      <a:r>
                        <a:rPr lang="en-US" sz="1800" dirty="0" smtClean="0"/>
                        <a:t>Reoperation (1 year)</a:t>
                      </a:r>
                      <a:endParaRPr lang="en-US" sz="1800" dirty="0"/>
                    </a:p>
                  </a:txBody>
                  <a:tcPr marL="85134" marR="85134" marT="45722" marB="45722"/>
                </a:tc>
                <a:tc>
                  <a:txBody>
                    <a:bodyPr/>
                    <a:lstStyle/>
                    <a:p>
                      <a:r>
                        <a:rPr lang="en-US" sz="1800" dirty="0" smtClean="0"/>
                        <a:t>80 (1:1)</a:t>
                      </a:r>
                      <a:endParaRPr lang="en-US" sz="1800" dirty="0"/>
                    </a:p>
                  </a:txBody>
                  <a:tcPr marL="85134" marR="85134" marT="45722" marB="45722"/>
                </a:tc>
              </a:tr>
              <a:tr h="370840">
                <a:tc>
                  <a:txBody>
                    <a:bodyPr/>
                    <a:lstStyle/>
                    <a:p>
                      <a:r>
                        <a:rPr lang="en-US" sz="1800" b="1" dirty="0" smtClean="0"/>
                        <a:t>Lap LAND</a:t>
                      </a:r>
                      <a:endParaRPr lang="en-US" sz="1800" b="1" dirty="0"/>
                    </a:p>
                  </a:txBody>
                  <a:tcPr marL="85134" marR="85134" marT="45722" marB="45722"/>
                </a:tc>
                <a:tc>
                  <a:txBody>
                    <a:bodyPr/>
                    <a:lstStyle/>
                    <a:p>
                      <a:r>
                        <a:rPr lang="en-US" sz="1800" dirty="0" smtClean="0"/>
                        <a:t>Hinchey III</a:t>
                      </a:r>
                      <a:endParaRPr lang="en-US" sz="1800" dirty="0"/>
                    </a:p>
                  </a:txBody>
                  <a:tcPr marL="85134" marR="85134" marT="45722" marB="45722"/>
                </a:tc>
                <a:tc>
                  <a:txBody>
                    <a:bodyPr/>
                    <a:lstStyle/>
                    <a:p>
                      <a:r>
                        <a:rPr lang="en-US" sz="1800" dirty="0" smtClean="0"/>
                        <a:t>LL</a:t>
                      </a:r>
                      <a:endParaRPr lang="en-US" sz="1800" dirty="0"/>
                    </a:p>
                  </a:txBody>
                  <a:tcPr marL="85134" marR="85134" marT="45722" marB="45722"/>
                </a:tc>
                <a:tc>
                  <a:txBody>
                    <a:bodyPr/>
                    <a:lstStyle/>
                    <a:p>
                      <a:r>
                        <a:rPr lang="en-US" sz="1800" dirty="0" smtClean="0"/>
                        <a:t>HP or PRA</a:t>
                      </a:r>
                      <a:endParaRPr lang="en-US" sz="1800" dirty="0"/>
                    </a:p>
                  </a:txBody>
                  <a:tcPr marL="85134" marR="85134" marT="45722" marB="45722"/>
                </a:tc>
                <a:tc>
                  <a:txBody>
                    <a:bodyPr/>
                    <a:lstStyle/>
                    <a:p>
                      <a:r>
                        <a:rPr lang="en-US" sz="1800" dirty="0" smtClean="0"/>
                        <a:t>Morbidity and mortality</a:t>
                      </a:r>
                      <a:endParaRPr lang="en-US" sz="1800" dirty="0"/>
                    </a:p>
                  </a:txBody>
                  <a:tcPr marL="85134" marR="85134" marT="45722" marB="45722"/>
                </a:tc>
                <a:tc>
                  <a:txBody>
                    <a:bodyPr/>
                    <a:lstStyle/>
                    <a:p>
                      <a:r>
                        <a:rPr lang="en-US" sz="1800" dirty="0" smtClean="0"/>
                        <a:t>300 (200 Hinchey III)</a:t>
                      </a:r>
                      <a:endParaRPr lang="en-US" sz="1800" dirty="0"/>
                    </a:p>
                  </a:txBody>
                  <a:tcPr marL="85134" marR="85134" marT="45722" marB="45722"/>
                </a:tc>
              </a:tr>
            </a:tbl>
          </a:graphicData>
        </a:graphic>
      </p:graphicFrame>
      <p:sp>
        <p:nvSpPr>
          <p:cNvPr id="5" name="Footer Placeholder 4"/>
          <p:cNvSpPr>
            <a:spLocks noGrp="1"/>
          </p:cNvSpPr>
          <p:nvPr>
            <p:ph type="ftr" sz="quarter" idx="11"/>
          </p:nvPr>
        </p:nvSpPr>
        <p:spPr>
          <a:xfrm>
            <a:off x="3124200" y="6356350"/>
            <a:ext cx="2895600" cy="501650"/>
          </a:xfrm>
          <a:prstGeom prst="rect">
            <a:avLst/>
          </a:prstGeom>
        </p:spPr>
        <p:txBody>
          <a:bodyPr/>
          <a:lstStyle/>
          <a:p>
            <a:pPr>
              <a:defRPr/>
            </a:pPr>
            <a:r>
              <a:rPr lang="en-US" dirty="0" smtClean="0">
                <a:solidFill>
                  <a:prstClr val="black">
                    <a:tint val="75000"/>
                  </a:prstClr>
                </a:solidFill>
              </a:rPr>
              <a:t>Modified from Table 1 in McDermott FD et al. BJS 2014.</a:t>
            </a:r>
            <a:endParaRPr lang="en-US" dirty="0">
              <a:solidFill>
                <a:prstClr val="black">
                  <a:tint val="75000"/>
                </a:prstClr>
              </a:solidFill>
            </a:endParaRPr>
          </a:p>
        </p:txBody>
      </p:sp>
      <p:sp>
        <p:nvSpPr>
          <p:cNvPr id="6" name="Rectangle 5"/>
          <p:cNvSpPr/>
          <p:nvPr/>
        </p:nvSpPr>
        <p:spPr>
          <a:xfrm>
            <a:off x="1752600" y="1981200"/>
            <a:ext cx="6858000" cy="609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prstClr val="black"/>
                </a:solidFill>
              </a:rPr>
              <a:t>Estimated completion date March 2017</a:t>
            </a:r>
            <a:endParaRPr lang="en-US" sz="2800" dirty="0">
              <a:solidFill>
                <a:srgbClr val="000000"/>
              </a:solidFill>
            </a:endParaRPr>
          </a:p>
        </p:txBody>
      </p:sp>
      <p:sp>
        <p:nvSpPr>
          <p:cNvPr id="7" name="Rectangle 6"/>
          <p:cNvSpPr/>
          <p:nvPr/>
        </p:nvSpPr>
        <p:spPr>
          <a:xfrm>
            <a:off x="1752600" y="2590800"/>
            <a:ext cx="6858000" cy="1143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prstClr val="black"/>
                </a:solidFill>
              </a:rPr>
              <a:t>Closed in 2013 for safety issues</a:t>
            </a:r>
            <a:endParaRPr lang="en-US" sz="2800" dirty="0">
              <a:solidFill>
                <a:srgbClr val="000000"/>
              </a:solidFill>
            </a:endParaRPr>
          </a:p>
        </p:txBody>
      </p:sp>
      <p:sp>
        <p:nvSpPr>
          <p:cNvPr id="8" name="Rectangle 7"/>
          <p:cNvSpPr/>
          <p:nvPr/>
        </p:nvSpPr>
        <p:spPr>
          <a:xfrm>
            <a:off x="1752600" y="5410200"/>
            <a:ext cx="6781800" cy="838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prstClr val="black"/>
                </a:solidFill>
              </a:rPr>
              <a:t>Estimated completion date December 2015</a:t>
            </a:r>
            <a:endParaRPr lang="en-US" sz="2800" dirty="0">
              <a:solidFill>
                <a:srgbClr val="000000"/>
              </a:solidFill>
            </a:endParaRPr>
          </a:p>
        </p:txBody>
      </p:sp>
    </p:spTree>
    <p:extLst>
      <p:ext uri="{BB962C8B-B14F-4D97-AF65-F5344CB8AC3E}">
        <p14:creationId xmlns:p14="http://schemas.microsoft.com/office/powerpoint/2010/main" val="334966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5400" dirty="0" smtClean="0"/>
              <a:t>Acute Diverticulitis:</a:t>
            </a:r>
            <a:br>
              <a:rPr lang="en-US" sz="5400" dirty="0" smtClean="0"/>
            </a:br>
            <a:r>
              <a:rPr lang="en-US" sz="5400" dirty="0" smtClean="0"/>
              <a:t>Lavage </a:t>
            </a:r>
            <a:br>
              <a:rPr lang="en-US" sz="5400" dirty="0" smtClean="0"/>
            </a:br>
            <a:r>
              <a:rPr lang="en-US" sz="5400" dirty="0" smtClean="0"/>
              <a:t>Anastomose</a:t>
            </a:r>
            <a:endParaRPr lang="en-US" sz="5400" dirty="0"/>
          </a:p>
        </p:txBody>
      </p:sp>
      <p:sp>
        <p:nvSpPr>
          <p:cNvPr id="3" name="Subtitle 2"/>
          <p:cNvSpPr>
            <a:spLocks noGrp="1"/>
          </p:cNvSpPr>
          <p:nvPr>
            <p:ph type="subTitle" idx="1"/>
          </p:nvPr>
        </p:nvSpPr>
        <p:spPr>
          <a:xfrm>
            <a:off x="838200" y="3886200"/>
            <a:ext cx="7543800" cy="1752600"/>
          </a:xfrm>
        </p:spPr>
        <p:txBody>
          <a:bodyPr/>
          <a:lstStyle/>
          <a:p>
            <a:r>
              <a:rPr lang="en-US" dirty="0" smtClean="0">
                <a:solidFill>
                  <a:schemeClr val="bg2">
                    <a:lumMod val="90000"/>
                  </a:schemeClr>
                </a:solidFill>
              </a:rPr>
              <a:t>Christine S. </a:t>
            </a:r>
            <a:r>
              <a:rPr lang="en-US" dirty="0" err="1" smtClean="0">
                <a:solidFill>
                  <a:schemeClr val="bg2">
                    <a:lumMod val="90000"/>
                  </a:schemeClr>
                </a:solidFill>
              </a:rPr>
              <a:t>Cocanour</a:t>
            </a:r>
            <a:r>
              <a:rPr lang="en-US" dirty="0" smtClean="0">
                <a:solidFill>
                  <a:schemeClr val="bg2">
                    <a:lumMod val="90000"/>
                  </a:schemeClr>
                </a:solidFill>
              </a:rPr>
              <a:t>, MD, FACS, FCCM</a:t>
            </a:r>
          </a:p>
          <a:p>
            <a:r>
              <a:rPr lang="en-US" dirty="0" smtClean="0">
                <a:solidFill>
                  <a:schemeClr val="bg2">
                    <a:lumMod val="90000"/>
                  </a:schemeClr>
                </a:solidFill>
              </a:rPr>
              <a:t>University of California Davis Medical Center</a:t>
            </a:r>
          </a:p>
          <a:p>
            <a:r>
              <a:rPr lang="en-US" dirty="0" smtClean="0">
                <a:solidFill>
                  <a:schemeClr val="tx1"/>
                </a:solidFill>
              </a:rPr>
              <a:t>I have no disclosures</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5218713"/>
            <a:ext cx="1371600" cy="1410687"/>
          </a:xfrm>
          <a:prstGeom prst="rect">
            <a:avLst/>
          </a:prstGeom>
        </p:spPr>
      </p:pic>
    </p:spTree>
    <p:extLst>
      <p:ext uri="{BB962C8B-B14F-4D97-AF65-F5344CB8AC3E}">
        <p14:creationId xmlns:p14="http://schemas.microsoft.com/office/powerpoint/2010/main" val="3675023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https://cbsdenver.files.wordpress.com/2015/02/generic-jury-box-court-gavel-james-holmes.jpg?w=420&amp;h=23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AutoShape 8" descr="https://cbsdenver.files.wordpress.com/2015/02/generic-jury-box-court-gavel-james-holmes.jpg?w=420&amp;h=23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Content Placeholder 4"/>
          <p:cNvSpPr>
            <a:spLocks noGrp="1"/>
          </p:cNvSpPr>
          <p:nvPr>
            <p:ph idx="1"/>
          </p:nvPr>
        </p:nvSpPr>
        <p:spPr>
          <a:xfrm>
            <a:off x="381000" y="762000"/>
            <a:ext cx="8229600" cy="4525963"/>
          </a:xfrm>
        </p:spPr>
        <p:txBody>
          <a:bodyPr>
            <a:normAutofit/>
          </a:bodyPr>
          <a:lstStyle/>
          <a:p>
            <a:pPr marL="0" indent="0">
              <a:buNone/>
            </a:pPr>
            <a:r>
              <a:rPr lang="en-US" sz="4000" i="1" dirty="0" smtClean="0"/>
              <a:t>“…until results of expected randomized trials become known, there is </a:t>
            </a:r>
            <a:r>
              <a:rPr lang="en-US" sz="4000" b="1" i="1" u="sng" dirty="0" smtClean="0"/>
              <a:t>insufficient evidence </a:t>
            </a:r>
            <a:r>
              <a:rPr lang="en-US" sz="4000" i="1" dirty="0" smtClean="0"/>
              <a:t>to recommend laparoscopic lavage as an alternative to resection in patients who fail </a:t>
            </a:r>
            <a:r>
              <a:rPr lang="en-US" sz="4000" i="1" dirty="0" err="1" smtClean="0"/>
              <a:t>nonoperative</a:t>
            </a:r>
            <a:r>
              <a:rPr lang="en-US" sz="4000" i="1" dirty="0" smtClean="0"/>
              <a:t> management”</a:t>
            </a:r>
            <a:endParaRPr lang="en-US" sz="4000" i="1" dirty="0"/>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Regenbogen et al. JAMA Surg 2014.</a:t>
            </a:r>
            <a:endParaRPr lang="en-US">
              <a:solidFill>
                <a:prstClr val="black">
                  <a:tint val="75000"/>
                </a:prstClr>
              </a:solidFill>
            </a:endParaRPr>
          </a:p>
        </p:txBody>
      </p:sp>
    </p:spTree>
    <p:extLst>
      <p:ext uri="{BB962C8B-B14F-4D97-AF65-F5344CB8AC3E}">
        <p14:creationId xmlns:p14="http://schemas.microsoft.com/office/powerpoint/2010/main" val="466937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074"/>
          <a:stretch/>
        </p:blipFill>
        <p:spPr bwMode="auto">
          <a:xfrm>
            <a:off x="533400" y="152400"/>
            <a:ext cx="8286750" cy="62324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2" name="Footer Placeholder 1"/>
          <p:cNvSpPr>
            <a:spLocks noGrp="1"/>
          </p:cNvSpPr>
          <p:nvPr>
            <p:ph type="ftr" sz="quarter" idx="11"/>
          </p:nvPr>
        </p:nvSpPr>
        <p:spPr>
          <a:xfrm>
            <a:off x="2667000" y="6492875"/>
            <a:ext cx="3886200" cy="365125"/>
          </a:xfrm>
        </p:spPr>
        <p:txBody>
          <a:bodyPr/>
          <a:lstStyle/>
          <a:p>
            <a:r>
              <a:rPr lang="pt-BR" dirty="0" smtClean="0">
                <a:solidFill>
                  <a:prstClr val="black">
                    <a:tint val="75000"/>
                  </a:prstClr>
                </a:solidFill>
              </a:rPr>
              <a:t>Jacobs DO. Diverticulitis. N Engl J Med 2007.</a:t>
            </a:r>
            <a:endParaRPr lang="en-US" dirty="0">
              <a:solidFill>
                <a:prstClr val="black">
                  <a:tint val="75000"/>
                </a:prstClr>
              </a:solidFill>
            </a:endParaRPr>
          </a:p>
        </p:txBody>
      </p:sp>
      <p:sp>
        <p:nvSpPr>
          <p:cNvPr id="3" name="Rectangle 2"/>
          <p:cNvSpPr/>
          <p:nvPr/>
        </p:nvSpPr>
        <p:spPr>
          <a:xfrm>
            <a:off x="5486400" y="304800"/>
            <a:ext cx="3276600" cy="6019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800" b="1" u="sng" dirty="0" smtClean="0">
              <a:solidFill>
                <a:srgbClr val="000000"/>
              </a:solidFill>
            </a:endParaRPr>
          </a:p>
          <a:p>
            <a:pPr marL="457200" indent="-457200">
              <a:buFont typeface="Wingdings" charset="2"/>
              <a:buChar char="§"/>
            </a:pPr>
            <a:r>
              <a:rPr lang="en-US" sz="2800" dirty="0" smtClean="0">
                <a:solidFill>
                  <a:srgbClr val="000000"/>
                </a:solidFill>
              </a:rPr>
              <a:t>Avoids anastomosis in inflamed, infected area</a:t>
            </a:r>
          </a:p>
          <a:p>
            <a:pPr marL="457200" indent="-457200">
              <a:buFont typeface="Wingdings" charset="2"/>
              <a:buChar char="§"/>
            </a:pPr>
            <a:endParaRPr lang="en-US" sz="2800" dirty="0" smtClean="0">
              <a:solidFill>
                <a:srgbClr val="000000"/>
              </a:solidFill>
            </a:endParaRPr>
          </a:p>
          <a:p>
            <a:pPr marL="457200" indent="-457200">
              <a:buFont typeface="Wingdings" charset="2"/>
              <a:buChar char="§"/>
            </a:pPr>
            <a:r>
              <a:rPr lang="en-US" sz="2800" dirty="0" smtClean="0">
                <a:solidFill>
                  <a:srgbClr val="000000"/>
                </a:solidFill>
              </a:rPr>
              <a:t>Removes the diseased colon</a:t>
            </a:r>
          </a:p>
          <a:p>
            <a:pPr marL="457200" indent="-457200">
              <a:buFont typeface="Wingdings" charset="2"/>
              <a:buChar char="§"/>
            </a:pPr>
            <a:endParaRPr lang="en-US" sz="2800" dirty="0">
              <a:solidFill>
                <a:srgbClr val="000000"/>
              </a:solidFill>
            </a:endParaRPr>
          </a:p>
          <a:p>
            <a:pPr marL="457200" indent="-457200">
              <a:buFont typeface="Wingdings" charset="2"/>
              <a:buChar char="§"/>
            </a:pPr>
            <a:r>
              <a:rPr lang="en-US" sz="2800" dirty="0" smtClean="0">
                <a:solidFill>
                  <a:srgbClr val="000000"/>
                </a:solidFill>
              </a:rPr>
              <a:t>Serves as a “bail out” strategy</a:t>
            </a:r>
          </a:p>
          <a:p>
            <a:endParaRPr lang="en-US" dirty="0" smtClean="0">
              <a:solidFill>
                <a:srgbClr val="000000"/>
              </a:solidFill>
            </a:endParaRPr>
          </a:p>
        </p:txBody>
      </p:sp>
    </p:spTree>
    <p:extLst>
      <p:ext uri="{BB962C8B-B14F-4D97-AF65-F5344CB8AC3E}">
        <p14:creationId xmlns:p14="http://schemas.microsoft.com/office/powerpoint/2010/main" val="408141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Hartmann’s vs. Primary Anastomosis + ileostomy (w/ reversal)</a:t>
            </a:r>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r>
              <a:rPr lang="fr-FR" dirty="0" err="1" smtClean="0">
                <a:solidFill>
                  <a:prstClr val="black">
                    <a:tint val="75000"/>
                  </a:prstClr>
                </a:solidFill>
              </a:rPr>
              <a:t>Oberkofler</a:t>
            </a:r>
            <a:r>
              <a:rPr lang="fr-FR" dirty="0" smtClean="0">
                <a:solidFill>
                  <a:prstClr val="black">
                    <a:tint val="75000"/>
                  </a:prstClr>
                </a:solidFill>
              </a:rPr>
              <a:t> CE et al. Ann </a:t>
            </a:r>
            <a:r>
              <a:rPr lang="fr-FR" dirty="0" err="1" smtClean="0">
                <a:solidFill>
                  <a:prstClr val="black">
                    <a:tint val="75000"/>
                  </a:prstClr>
                </a:solidFill>
              </a:rPr>
              <a:t>Surg</a:t>
            </a:r>
            <a:r>
              <a:rPr lang="fr-FR" dirty="0" smtClean="0">
                <a:solidFill>
                  <a:prstClr val="black">
                    <a:tint val="75000"/>
                  </a:prstClr>
                </a:solidFill>
              </a:rPr>
              <a:t> 2012.</a:t>
            </a:r>
            <a:endParaRPr lang="en-US" dirty="0">
              <a:solidFill>
                <a:prstClr val="black">
                  <a:tint val="75000"/>
                </a:prstClr>
              </a:solidFill>
            </a:endParaRPr>
          </a:p>
        </p:txBody>
      </p:sp>
      <p:sp>
        <p:nvSpPr>
          <p:cNvPr id="6" name="TextBox 5"/>
          <p:cNvSpPr txBox="1"/>
          <p:nvPr/>
        </p:nvSpPr>
        <p:spPr>
          <a:xfrm>
            <a:off x="5715000" y="1600201"/>
            <a:ext cx="3200400" cy="1446532"/>
          </a:xfrm>
          <a:prstGeom prst="rect">
            <a:avLst/>
          </a:prstGeom>
          <a:noFill/>
          <a:ln>
            <a:noFill/>
          </a:ln>
        </p:spPr>
        <p:txBody>
          <a:bodyPr wrap="square" lIns="91420" tIns="45711" rIns="91420" bIns="45711" rtlCol="0">
            <a:spAutoFit/>
          </a:bodyPr>
          <a:lstStyle/>
          <a:p>
            <a:pPr marL="285690" indent="-285690">
              <a:buFont typeface="Arial" panose="020B0604020202020204" pitchFamily="34" charset="0"/>
              <a:buChar char="•"/>
            </a:pPr>
            <a:r>
              <a:rPr lang="en-US" sz="2200" b="1" dirty="0" smtClean="0">
                <a:solidFill>
                  <a:srgbClr val="000000"/>
                </a:solidFill>
              </a:rPr>
              <a:t>≥ 18 </a:t>
            </a:r>
            <a:r>
              <a:rPr lang="en-US" sz="2200" b="1" dirty="0" err="1" smtClean="0">
                <a:solidFill>
                  <a:srgbClr val="000000"/>
                </a:solidFill>
              </a:rPr>
              <a:t>yo</a:t>
            </a:r>
            <a:endParaRPr lang="en-US" sz="2200" b="1" dirty="0" smtClean="0">
              <a:solidFill>
                <a:srgbClr val="000000"/>
              </a:solidFill>
            </a:endParaRPr>
          </a:p>
          <a:p>
            <a:pPr marL="285690" indent="-285690">
              <a:buFont typeface="Arial" panose="020B0604020202020204" pitchFamily="34" charset="0"/>
              <a:buChar char="•"/>
            </a:pPr>
            <a:r>
              <a:rPr lang="en-US" sz="2200" b="1" dirty="0" smtClean="0">
                <a:solidFill>
                  <a:srgbClr val="000000"/>
                </a:solidFill>
              </a:rPr>
              <a:t>Left-sided perforated diverticulitis</a:t>
            </a:r>
          </a:p>
          <a:p>
            <a:pPr marL="285690" indent="-285690">
              <a:buFont typeface="Arial" panose="020B0604020202020204" pitchFamily="34" charset="0"/>
              <a:buChar char="•"/>
            </a:pPr>
            <a:r>
              <a:rPr lang="en-US" sz="2200" b="1" dirty="0" smtClean="0">
                <a:solidFill>
                  <a:srgbClr val="000000"/>
                </a:solidFill>
              </a:rPr>
              <a:t>Hinchey III and IV</a:t>
            </a:r>
            <a:endParaRPr lang="en-US" sz="2200" b="1" dirty="0">
              <a:solidFill>
                <a:srgbClr val="000000"/>
              </a:solidFill>
            </a:endParaRPr>
          </a:p>
        </p:txBody>
      </p:sp>
    </p:spTree>
    <p:extLst>
      <p:ext uri="{BB962C8B-B14F-4D97-AF65-F5344CB8AC3E}">
        <p14:creationId xmlns:p14="http://schemas.microsoft.com/office/powerpoint/2010/main" val="4186361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8072"/>
          <a:ext cx="8686799" cy="6252778"/>
        </p:xfrm>
        <a:graphic>
          <a:graphicData uri="http://schemas.openxmlformats.org/drawingml/2006/table">
            <a:tbl>
              <a:tblPr firstRow="1" bandRow="1">
                <a:tableStyleId>{8EC20E35-A176-4012-BC5E-935CFFF8708E}</a:tableStyleId>
              </a:tblPr>
              <a:tblGrid>
                <a:gridCol w="2976033"/>
                <a:gridCol w="1522488"/>
                <a:gridCol w="1551214"/>
                <a:gridCol w="1722665"/>
                <a:gridCol w="914399"/>
              </a:tblGrid>
              <a:tr h="644458">
                <a:tc>
                  <a:txBody>
                    <a:bodyPr/>
                    <a:lstStyle/>
                    <a:p>
                      <a:r>
                        <a:rPr lang="en-US" sz="1800" dirty="0" smtClean="0"/>
                        <a:t>Outcomes</a:t>
                      </a:r>
                      <a:endParaRPr lang="en-US" sz="1800" dirty="0"/>
                    </a:p>
                  </a:txBody>
                  <a:tcPr/>
                </a:tc>
                <a:tc>
                  <a:txBody>
                    <a:bodyPr/>
                    <a:lstStyle/>
                    <a:p>
                      <a:r>
                        <a:rPr lang="en-US" sz="1800" dirty="0" smtClean="0"/>
                        <a:t>Hartmann’s Procedure</a:t>
                      </a:r>
                      <a:endParaRPr lang="en-US" sz="1800" dirty="0"/>
                    </a:p>
                  </a:txBody>
                  <a:tcPr/>
                </a:tc>
                <a:tc>
                  <a:txBody>
                    <a:bodyPr/>
                    <a:lstStyle/>
                    <a:p>
                      <a:r>
                        <a:rPr lang="en-US" sz="1800" dirty="0" smtClean="0"/>
                        <a:t>Primary Anastomosis</a:t>
                      </a:r>
                      <a:endParaRPr lang="en-US" sz="1800" dirty="0"/>
                    </a:p>
                  </a:txBody>
                  <a:tcPr/>
                </a:tc>
                <a:tc>
                  <a:txBody>
                    <a:bodyPr/>
                    <a:lstStyle/>
                    <a:p>
                      <a:r>
                        <a:rPr lang="en-US" sz="1800" dirty="0" smtClean="0"/>
                        <a:t>OR (95% CI)</a:t>
                      </a:r>
                      <a:endParaRPr lang="en-US" sz="1800" dirty="0"/>
                    </a:p>
                  </a:txBody>
                  <a:tcPr/>
                </a:tc>
                <a:tc>
                  <a:txBody>
                    <a:bodyPr/>
                    <a:lstStyle/>
                    <a:p>
                      <a:r>
                        <a:rPr lang="en-US" sz="1800" dirty="0" smtClean="0"/>
                        <a:t>p</a:t>
                      </a:r>
                      <a:endParaRPr lang="en-US" sz="1800" dirty="0"/>
                    </a:p>
                  </a:txBody>
                  <a:tcPr/>
                </a:tc>
              </a:tr>
              <a:tr h="644458">
                <a:tc>
                  <a:txBody>
                    <a:bodyPr/>
                    <a:lstStyle/>
                    <a:p>
                      <a:r>
                        <a:rPr lang="en-US" sz="2000" b="1" dirty="0" smtClean="0"/>
                        <a:t>Any complication (grade I-V),</a:t>
                      </a:r>
                      <a:r>
                        <a:rPr lang="en-US" sz="2000" b="1" baseline="0" dirty="0" smtClean="0"/>
                        <a:t> n (%)</a:t>
                      </a:r>
                      <a:endParaRPr lang="en-US" sz="2000" b="1" i="1" baseline="0" dirty="0" smtClean="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dirty="0"/>
                    </a:p>
                  </a:txBody>
                  <a:tcPr/>
                </a:tc>
              </a:tr>
              <a:tr h="370840">
                <a:tc>
                  <a:txBody>
                    <a:bodyPr/>
                    <a:lstStyle/>
                    <a:p>
                      <a:pPr marL="0" marR="0" indent="0" algn="r" defTabSz="914305" rtl="0" eaLnBrk="1" fontAlgn="auto" latinLnBrk="0" hangingPunct="1">
                        <a:lnSpc>
                          <a:spcPct val="100000"/>
                        </a:lnSpc>
                        <a:spcBef>
                          <a:spcPts val="0"/>
                        </a:spcBef>
                        <a:spcAft>
                          <a:spcPts val="0"/>
                        </a:spcAft>
                        <a:buClrTx/>
                        <a:buSzTx/>
                        <a:buFontTx/>
                        <a:buNone/>
                        <a:tabLst/>
                        <a:defRPr/>
                      </a:pPr>
                      <a:r>
                        <a:rPr lang="en-US" sz="2000" baseline="0" dirty="0" smtClean="0"/>
                        <a:t>Combined</a:t>
                      </a:r>
                    </a:p>
                  </a:txBody>
                  <a:tcPr/>
                </a:tc>
                <a:tc>
                  <a:txBody>
                    <a:bodyPr/>
                    <a:lstStyle/>
                    <a:p>
                      <a:r>
                        <a:rPr lang="en-US" sz="2000" dirty="0" smtClean="0"/>
                        <a:t>24/30 (80%)</a:t>
                      </a:r>
                      <a:endParaRPr lang="en-US" sz="2000" dirty="0"/>
                    </a:p>
                  </a:txBody>
                  <a:tcPr/>
                </a:tc>
                <a:tc>
                  <a:txBody>
                    <a:bodyPr/>
                    <a:lstStyle/>
                    <a:p>
                      <a:r>
                        <a:rPr lang="en-US" sz="2000" dirty="0" smtClean="0"/>
                        <a:t>27/32 (84%)</a:t>
                      </a:r>
                      <a:endParaRPr lang="en-US" sz="2000" dirty="0"/>
                    </a:p>
                  </a:txBody>
                  <a:tcPr/>
                </a:tc>
                <a:tc>
                  <a:txBody>
                    <a:bodyPr/>
                    <a:lstStyle/>
                    <a:p>
                      <a:r>
                        <a:rPr lang="en-US" sz="2000" dirty="0" smtClean="0"/>
                        <a:t>0.74 (0.20-2.74)</a:t>
                      </a:r>
                      <a:endParaRPr lang="en-US" sz="2000" dirty="0"/>
                    </a:p>
                  </a:txBody>
                  <a:tcPr/>
                </a:tc>
                <a:tc>
                  <a:txBody>
                    <a:bodyPr/>
                    <a:lstStyle/>
                    <a:p>
                      <a:r>
                        <a:rPr lang="en-US" sz="2000" dirty="0" smtClean="0"/>
                        <a:t>0.764</a:t>
                      </a:r>
                      <a:endParaRPr lang="en-US" sz="2000" dirty="0"/>
                    </a:p>
                  </a:txBody>
                  <a:tcPr/>
                </a:tc>
              </a:tr>
              <a:tr h="644458">
                <a:tc>
                  <a:txBody>
                    <a:bodyPr/>
                    <a:lstStyle/>
                    <a:p>
                      <a:r>
                        <a:rPr lang="en-US" sz="2000" b="1" dirty="0" smtClean="0"/>
                        <a:t>Serious complications (grades </a:t>
                      </a:r>
                      <a:r>
                        <a:rPr lang="en-US" sz="2000" b="1" dirty="0" err="1" smtClean="0"/>
                        <a:t>IIIb</a:t>
                      </a:r>
                      <a:r>
                        <a:rPr lang="en-US" sz="2000" b="1" dirty="0" smtClean="0"/>
                        <a:t>-V), n (%)</a:t>
                      </a:r>
                      <a:endParaRPr lang="en-US" sz="2000" b="1" i="1" dirty="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r>
              <a:tr h="370840">
                <a:tc>
                  <a:txBody>
                    <a:bodyPr/>
                    <a:lstStyle/>
                    <a:p>
                      <a:pPr marL="0" marR="0" indent="0" algn="r" defTabSz="914305" rtl="0" eaLnBrk="1" fontAlgn="auto" latinLnBrk="0" hangingPunct="1">
                        <a:lnSpc>
                          <a:spcPct val="100000"/>
                        </a:lnSpc>
                        <a:spcBef>
                          <a:spcPts val="0"/>
                        </a:spcBef>
                        <a:spcAft>
                          <a:spcPts val="0"/>
                        </a:spcAft>
                        <a:buClrTx/>
                        <a:buSzTx/>
                        <a:buFontTx/>
                        <a:buNone/>
                        <a:tabLst/>
                        <a:defRPr/>
                      </a:pPr>
                      <a:r>
                        <a:rPr lang="en-US" sz="2000" baseline="0" dirty="0" smtClean="0"/>
                        <a:t>Combined</a:t>
                      </a:r>
                    </a:p>
                  </a:txBody>
                  <a:tcPr/>
                </a:tc>
                <a:tc>
                  <a:txBody>
                    <a:bodyPr/>
                    <a:lstStyle/>
                    <a:p>
                      <a:r>
                        <a:rPr lang="en-US" sz="2000" dirty="0" smtClean="0"/>
                        <a:t>15/30 (50%)</a:t>
                      </a:r>
                      <a:endParaRPr lang="en-US" sz="2000" dirty="0"/>
                    </a:p>
                  </a:txBody>
                  <a:tcPr/>
                </a:tc>
                <a:tc>
                  <a:txBody>
                    <a:bodyPr/>
                    <a:lstStyle/>
                    <a:p>
                      <a:r>
                        <a:rPr lang="en-US" sz="2000" dirty="0" smtClean="0"/>
                        <a:t>14/32 (44%)</a:t>
                      </a:r>
                      <a:endParaRPr lang="en-US" sz="2000" dirty="0"/>
                    </a:p>
                  </a:txBody>
                  <a:tcPr/>
                </a:tc>
                <a:tc>
                  <a:txBody>
                    <a:bodyPr/>
                    <a:lstStyle/>
                    <a:p>
                      <a:r>
                        <a:rPr lang="en-US" sz="2000" dirty="0" smtClean="0"/>
                        <a:t>1.29 (0.47-3.50)</a:t>
                      </a:r>
                      <a:endParaRPr lang="en-US" sz="2000" dirty="0"/>
                    </a:p>
                  </a:txBody>
                  <a:tcPr/>
                </a:tc>
                <a:tc>
                  <a:txBody>
                    <a:bodyPr/>
                    <a:lstStyle/>
                    <a:p>
                      <a:r>
                        <a:rPr lang="en-US" sz="2000" dirty="0" smtClean="0"/>
                        <a:t>0.80</a:t>
                      </a:r>
                      <a:endParaRPr lang="en-US" sz="2000" dirty="0"/>
                    </a:p>
                  </a:txBody>
                  <a:tcPr/>
                </a:tc>
              </a:tr>
              <a:tr h="370840">
                <a:tc>
                  <a:txBody>
                    <a:bodyPr/>
                    <a:lstStyle/>
                    <a:p>
                      <a:r>
                        <a:rPr lang="en-US" sz="2000" b="1" dirty="0" smtClean="0"/>
                        <a:t>Hospital</a:t>
                      </a:r>
                      <a:r>
                        <a:rPr lang="en-US" sz="2000" b="1" baseline="0" dirty="0" smtClean="0"/>
                        <a:t> mortality</a:t>
                      </a:r>
                      <a:endParaRPr lang="en-US" sz="2000" b="1" i="1" dirty="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r>
              <a:tr h="370840">
                <a:tc>
                  <a:txBody>
                    <a:bodyPr/>
                    <a:lstStyle/>
                    <a:p>
                      <a:pPr algn="r"/>
                      <a:r>
                        <a:rPr lang="en-US" sz="2000" baseline="0" dirty="0" smtClean="0"/>
                        <a:t>Combined</a:t>
                      </a:r>
                      <a:endParaRPr lang="en-US" sz="2000" dirty="0"/>
                    </a:p>
                  </a:txBody>
                  <a:tcPr/>
                </a:tc>
                <a:tc>
                  <a:txBody>
                    <a:bodyPr/>
                    <a:lstStyle/>
                    <a:p>
                      <a:r>
                        <a:rPr lang="en-US" sz="2000" dirty="0" smtClean="0"/>
                        <a:t>4/30 (13%)</a:t>
                      </a:r>
                      <a:endParaRPr lang="en-US" sz="2000" dirty="0"/>
                    </a:p>
                  </a:txBody>
                  <a:tcPr/>
                </a:tc>
                <a:tc>
                  <a:txBody>
                    <a:bodyPr/>
                    <a:lstStyle/>
                    <a:p>
                      <a:r>
                        <a:rPr lang="en-US" sz="2000" dirty="0" smtClean="0"/>
                        <a:t>3/32 (9%)</a:t>
                      </a:r>
                      <a:endParaRPr lang="en-US" sz="2000" dirty="0"/>
                    </a:p>
                  </a:txBody>
                  <a:tcPr/>
                </a:tc>
                <a:tc>
                  <a:txBody>
                    <a:bodyPr/>
                    <a:lstStyle/>
                    <a:p>
                      <a:r>
                        <a:rPr lang="en-US" sz="2000" dirty="0" smtClean="0"/>
                        <a:t>0.67 (0.14-3.29)</a:t>
                      </a:r>
                      <a:endParaRPr lang="en-US" sz="2000" dirty="0"/>
                    </a:p>
                  </a:txBody>
                  <a:tcPr/>
                </a:tc>
                <a:tc>
                  <a:txBody>
                    <a:bodyPr/>
                    <a:lstStyle/>
                    <a:p>
                      <a:r>
                        <a:rPr lang="en-US" sz="2000" dirty="0" smtClean="0"/>
                        <a:t>0.70</a:t>
                      </a:r>
                      <a:endParaRPr lang="en-US" sz="2000" dirty="0"/>
                    </a:p>
                  </a:txBody>
                  <a:tcPr/>
                </a:tc>
              </a:tr>
              <a:tr h="370840">
                <a:tc>
                  <a:txBody>
                    <a:bodyPr/>
                    <a:lstStyle/>
                    <a:p>
                      <a:pPr algn="l"/>
                      <a:r>
                        <a:rPr lang="en-US" sz="2000" b="1" dirty="0" smtClean="0"/>
                        <a:t>Hospital</a:t>
                      </a:r>
                      <a:r>
                        <a:rPr lang="en-US" sz="2000" b="1" baseline="0" dirty="0" smtClean="0"/>
                        <a:t> length of stay (d), median (IQR)</a:t>
                      </a:r>
                      <a:endParaRPr lang="en-US" sz="2000" b="1" dirty="0"/>
                    </a:p>
                  </a:txBody>
                  <a:tcPr/>
                </a:tc>
                <a:tc>
                  <a:txBody>
                    <a:bodyPr/>
                    <a:lstStyle/>
                    <a:p>
                      <a:r>
                        <a:rPr lang="en-US" sz="2000" dirty="0" smtClean="0"/>
                        <a:t>24 (16-40)</a:t>
                      </a:r>
                      <a:endParaRPr lang="en-US" sz="2000" dirty="0"/>
                    </a:p>
                  </a:txBody>
                  <a:tcPr/>
                </a:tc>
                <a:tc>
                  <a:txBody>
                    <a:bodyPr/>
                    <a:lstStyle/>
                    <a:p>
                      <a:r>
                        <a:rPr lang="en-US" sz="2000" dirty="0" smtClean="0"/>
                        <a:t>22 (15-32)</a:t>
                      </a:r>
                      <a:endParaRPr lang="en-US" sz="2000" dirty="0"/>
                    </a:p>
                  </a:txBody>
                  <a:tcPr/>
                </a:tc>
                <a:tc>
                  <a:txBody>
                    <a:bodyPr/>
                    <a:lstStyle/>
                    <a:p>
                      <a:endParaRPr lang="en-US" sz="2000" dirty="0"/>
                    </a:p>
                  </a:txBody>
                  <a:tcPr/>
                </a:tc>
                <a:tc>
                  <a:txBody>
                    <a:bodyPr/>
                    <a:lstStyle/>
                    <a:p>
                      <a:r>
                        <a:rPr lang="en-US" sz="2000" dirty="0" smtClean="0"/>
                        <a:t>0.521</a:t>
                      </a:r>
                      <a:endParaRPr lang="en-US" sz="2000" dirty="0"/>
                    </a:p>
                  </a:txBody>
                  <a:tcPr/>
                </a:tc>
              </a:tr>
              <a:tr h="370840">
                <a:tc>
                  <a:txBody>
                    <a:bodyPr/>
                    <a:lstStyle/>
                    <a:p>
                      <a:pPr algn="l"/>
                      <a:r>
                        <a:rPr lang="en-US" sz="2000" b="1" dirty="0" smtClean="0"/>
                        <a:t>In-hospital cost (USD), median (IQR)</a:t>
                      </a:r>
                      <a:endParaRPr lang="en-US" sz="2000" b="1" dirty="0"/>
                    </a:p>
                  </a:txBody>
                  <a:tcPr/>
                </a:tc>
                <a:tc>
                  <a:txBody>
                    <a:bodyPr/>
                    <a:lstStyle/>
                    <a:p>
                      <a:r>
                        <a:rPr lang="en-US" sz="2000" dirty="0" smtClean="0"/>
                        <a:t>76,248</a:t>
                      </a:r>
                    </a:p>
                    <a:p>
                      <a:r>
                        <a:rPr lang="en-US" sz="2000" dirty="0" smtClean="0"/>
                        <a:t>(55,319-</a:t>
                      </a:r>
                    </a:p>
                    <a:p>
                      <a:r>
                        <a:rPr lang="en-US" sz="2000" dirty="0" smtClean="0"/>
                        <a:t>94,679)</a:t>
                      </a:r>
                      <a:endParaRPr lang="en-US" sz="2000" dirty="0"/>
                    </a:p>
                  </a:txBody>
                  <a:tcPr/>
                </a:tc>
                <a:tc>
                  <a:txBody>
                    <a:bodyPr/>
                    <a:lstStyle/>
                    <a:p>
                      <a:r>
                        <a:rPr lang="en-US" sz="2000" dirty="0" smtClean="0"/>
                        <a:t>60,926</a:t>
                      </a:r>
                    </a:p>
                    <a:p>
                      <a:r>
                        <a:rPr lang="en-US" sz="2000" dirty="0" smtClean="0"/>
                        <a:t>(42,256-</a:t>
                      </a:r>
                    </a:p>
                    <a:p>
                      <a:r>
                        <a:rPr lang="en-US" sz="2000" dirty="0" smtClean="0"/>
                        <a:t>84,744)</a:t>
                      </a:r>
                      <a:endParaRPr lang="en-US" sz="2000" dirty="0"/>
                    </a:p>
                  </a:txBody>
                  <a:tcPr/>
                </a:tc>
                <a:tc>
                  <a:txBody>
                    <a:bodyPr/>
                    <a:lstStyle/>
                    <a:p>
                      <a:endParaRPr lang="en-US" sz="2000" dirty="0"/>
                    </a:p>
                  </a:txBody>
                  <a:tcPr/>
                </a:tc>
                <a:tc>
                  <a:txBody>
                    <a:bodyPr/>
                    <a:lstStyle/>
                    <a:p>
                      <a:r>
                        <a:rPr lang="en-US" sz="2000" dirty="0" smtClean="0"/>
                        <a:t>0.557</a:t>
                      </a:r>
                      <a:endParaRPr lang="en-US" sz="2000" dirty="0"/>
                    </a:p>
                  </a:txBody>
                  <a:tcPr/>
                </a:tc>
              </a:tr>
            </a:tbl>
          </a:graphicData>
        </a:graphic>
      </p:graphicFrame>
      <p:sp>
        <p:nvSpPr>
          <p:cNvPr id="5" name="Footer Placeholder 4"/>
          <p:cNvSpPr>
            <a:spLocks noGrp="1"/>
          </p:cNvSpPr>
          <p:nvPr>
            <p:ph type="ftr" sz="quarter" idx="11"/>
          </p:nvPr>
        </p:nvSpPr>
        <p:spPr>
          <a:xfrm>
            <a:off x="3124200" y="6499214"/>
            <a:ext cx="2895600" cy="365125"/>
          </a:xfrm>
          <a:prstGeom prst="rect">
            <a:avLst/>
          </a:prstGeom>
        </p:spPr>
        <p:txBody>
          <a:bodyPr/>
          <a:lstStyle/>
          <a:p>
            <a:pPr>
              <a:defRPr/>
            </a:pPr>
            <a:r>
              <a:rPr lang="fr-FR" dirty="0" err="1" smtClean="0">
                <a:solidFill>
                  <a:prstClr val="black">
                    <a:tint val="75000"/>
                  </a:prstClr>
                </a:solidFill>
              </a:rPr>
              <a:t>Oberkofler</a:t>
            </a:r>
            <a:r>
              <a:rPr lang="fr-FR" dirty="0" smtClean="0">
                <a:solidFill>
                  <a:prstClr val="black">
                    <a:tint val="75000"/>
                  </a:prstClr>
                </a:solidFill>
              </a:rPr>
              <a:t> CE et al. Ann </a:t>
            </a:r>
            <a:r>
              <a:rPr lang="fr-FR" dirty="0" err="1" smtClean="0">
                <a:solidFill>
                  <a:prstClr val="black">
                    <a:tint val="75000"/>
                  </a:prstClr>
                </a:solidFill>
              </a:rPr>
              <a:t>Surg</a:t>
            </a:r>
            <a:r>
              <a:rPr lang="fr-FR" dirty="0" smtClean="0">
                <a:solidFill>
                  <a:prstClr val="black">
                    <a:tint val="75000"/>
                  </a:prstClr>
                </a:solidFill>
              </a:rPr>
              <a:t> 2012.</a:t>
            </a:r>
            <a:endParaRPr lang="en-US" dirty="0">
              <a:solidFill>
                <a:prstClr val="black">
                  <a:tint val="75000"/>
                </a:prstClr>
              </a:solidFill>
            </a:endParaRPr>
          </a:p>
        </p:txBody>
      </p:sp>
    </p:spTree>
    <p:extLst>
      <p:ext uri="{BB962C8B-B14F-4D97-AF65-F5344CB8AC3E}">
        <p14:creationId xmlns:p14="http://schemas.microsoft.com/office/powerpoint/2010/main" val="2877234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Methodological flaws/ </a:t>
            </a:r>
            <a:br>
              <a:rPr lang="en-US" b="1" dirty="0" smtClean="0"/>
            </a:br>
            <a:r>
              <a:rPr lang="en-US" b="1" dirty="0" smtClean="0"/>
              <a:t>statistical manipulations</a:t>
            </a:r>
            <a:endParaRPr lang="en-US" b="1" dirty="0"/>
          </a:p>
        </p:txBody>
      </p:sp>
      <p:sp>
        <p:nvSpPr>
          <p:cNvPr id="7" name="Content Placeholder 6"/>
          <p:cNvSpPr>
            <a:spLocks noGrp="1"/>
          </p:cNvSpPr>
          <p:nvPr>
            <p:ph sz="half" idx="2"/>
          </p:nvPr>
        </p:nvSpPr>
        <p:spPr>
          <a:xfrm>
            <a:off x="4648200" y="1600200"/>
            <a:ext cx="4038600" cy="4876800"/>
          </a:xfrm>
        </p:spPr>
        <p:txBody>
          <a:bodyPr>
            <a:normAutofit lnSpcReduction="10000"/>
          </a:bodyPr>
          <a:lstStyle/>
          <a:p>
            <a:r>
              <a:rPr lang="en-US" dirty="0" smtClean="0"/>
              <a:t>Stopped early at interim analysis </a:t>
            </a:r>
          </a:p>
          <a:p>
            <a:pPr lvl="1"/>
            <a:r>
              <a:rPr lang="en-US" dirty="0" smtClean="0"/>
              <a:t>Risk of overestimation of treatment effect with low event rates</a:t>
            </a:r>
          </a:p>
          <a:p>
            <a:pPr lvl="1"/>
            <a:r>
              <a:rPr lang="en-US" dirty="0" smtClean="0"/>
              <a:t>Stopping rules not defined </a:t>
            </a:r>
          </a:p>
          <a:p>
            <a:pPr lvl="1"/>
            <a:r>
              <a:rPr lang="en-US" dirty="0" smtClean="0"/>
              <a:t>No difference in primary, only secondary outcome</a:t>
            </a:r>
          </a:p>
          <a:p>
            <a:pPr lvl="1"/>
            <a:r>
              <a:rPr lang="en-US" dirty="0" smtClean="0"/>
              <a:t>Unlikely to have been adequately powered even if enrolled 68/group</a:t>
            </a:r>
            <a:endParaRPr lang="en-US" dirty="0"/>
          </a:p>
        </p:txBody>
      </p:sp>
      <p:pic>
        <p:nvPicPr>
          <p:cNvPr id="8" name="Content Placeholder 7" descr="36926.jpg"/>
          <p:cNvPicPr>
            <a:picLocks noGrp="1" noChangeAspect="1"/>
          </p:cNvPicPr>
          <p:nvPr>
            <p:ph sz="half" idx="1"/>
          </p:nvPr>
        </p:nvPicPr>
        <p:blipFill>
          <a:blip r:embed="rId3" cstate="print"/>
          <a:srcRect l="4591" r="4591"/>
          <a:stretch>
            <a:fillRect/>
          </a:stretch>
        </p:blipFill>
        <p:spPr>
          <a:prstGeom prst="rect">
            <a:avLst/>
          </a:prstGeom>
          <a:noFill/>
          <a:ln>
            <a:noFill/>
          </a:ln>
        </p:spPr>
      </p:pic>
    </p:spTree>
    <p:extLst>
      <p:ext uri="{BB962C8B-B14F-4D97-AF65-F5344CB8AC3E}">
        <p14:creationId xmlns:p14="http://schemas.microsoft.com/office/powerpoint/2010/main" val="1171334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905000"/>
            <a:ext cx="2291346" cy="3498204"/>
            <a:chOff x="55417" y="609600"/>
            <a:chExt cx="3190371" cy="472440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4678" b="50000"/>
            <a:stretch/>
          </p:blipFill>
          <p:spPr>
            <a:xfrm>
              <a:off x="55418" y="609600"/>
              <a:ext cx="3190370" cy="4724400"/>
            </a:xfrm>
            <a:prstGeom prst="rect">
              <a:avLst/>
            </a:prstGeom>
          </p:spPr>
        </p:pic>
        <p:sp>
          <p:nvSpPr>
            <p:cNvPr id="4" name="Rectangle 3"/>
            <p:cNvSpPr/>
            <p:nvPr/>
          </p:nvSpPr>
          <p:spPr>
            <a:xfrm>
              <a:off x="55417" y="4953000"/>
              <a:ext cx="325583"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 name="Group 8"/>
          <p:cNvGrpSpPr/>
          <p:nvPr/>
        </p:nvGrpSpPr>
        <p:grpSpPr>
          <a:xfrm>
            <a:off x="6400800" y="1905000"/>
            <a:ext cx="2743200" cy="3200400"/>
            <a:chOff x="5943600" y="457200"/>
            <a:chExt cx="3002512" cy="5627599"/>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3993"/>
            <a:stretch/>
          </p:blipFill>
          <p:spPr>
            <a:xfrm>
              <a:off x="5943600" y="457200"/>
              <a:ext cx="3002512" cy="5627599"/>
            </a:xfrm>
            <a:prstGeom prst="rect">
              <a:avLst/>
            </a:prstGeom>
          </p:spPr>
        </p:pic>
        <p:sp>
          <p:nvSpPr>
            <p:cNvPr id="5" name="Rectangle 4"/>
            <p:cNvSpPr/>
            <p:nvPr/>
          </p:nvSpPr>
          <p:spPr>
            <a:xfrm>
              <a:off x="6196446" y="1042555"/>
              <a:ext cx="325583"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286501" y="4038600"/>
              <a:ext cx="325583"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TextBox 6"/>
          <p:cNvSpPr txBox="1"/>
          <p:nvPr/>
        </p:nvSpPr>
        <p:spPr>
          <a:xfrm>
            <a:off x="228600" y="236521"/>
            <a:ext cx="8686800" cy="830979"/>
          </a:xfrm>
          <a:prstGeom prst="rect">
            <a:avLst/>
          </a:prstGeom>
          <a:noFill/>
        </p:spPr>
        <p:txBody>
          <a:bodyPr wrap="square" lIns="91420" tIns="45711" rIns="91420" bIns="45711" rtlCol="0">
            <a:spAutoFit/>
          </a:bodyPr>
          <a:lstStyle/>
          <a:p>
            <a:pPr algn="ctr"/>
            <a:r>
              <a:rPr lang="en-US" sz="4800" b="1" dirty="0" smtClean="0">
                <a:ln w="17780" cmpd="sng">
                  <a:solidFill>
                    <a:srgbClr val="FFFFFF"/>
                  </a:solidFill>
                  <a:prstDash val="solid"/>
                  <a:miter lim="800000"/>
                </a:ln>
                <a:solidFill>
                  <a:srgbClr val="000000"/>
                </a:solidFill>
              </a:rPr>
              <a:t>“Impracticable” trials</a:t>
            </a:r>
            <a:endParaRPr lang="en-US" sz="4800" b="1" dirty="0">
              <a:ln w="17780" cmpd="sng">
                <a:solidFill>
                  <a:srgbClr val="FFFFFF"/>
                </a:solidFill>
                <a:prstDash val="solid"/>
                <a:miter lim="800000"/>
              </a:ln>
              <a:solidFill>
                <a:srgbClr val="000000"/>
              </a:solidFill>
            </a:endParaRPr>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p>
            <a:pPr>
              <a:defRPr/>
            </a:pPr>
            <a:r>
              <a:rPr lang="fr-FR" dirty="0" err="1" smtClean="0">
                <a:solidFill>
                  <a:prstClr val="black">
                    <a:tint val="75000"/>
                  </a:prstClr>
                </a:solidFill>
              </a:rPr>
              <a:t>Bind</a:t>
            </a:r>
            <a:r>
              <a:rPr lang="fr-FR" dirty="0" smtClean="0">
                <a:solidFill>
                  <a:prstClr val="black">
                    <a:tint val="75000"/>
                  </a:prstClr>
                </a:solidFill>
              </a:rPr>
              <a:t> GA et al. Colorectal Dis 2012.</a:t>
            </a:r>
          </a:p>
          <a:p>
            <a:pPr>
              <a:defRPr/>
            </a:pPr>
            <a:r>
              <a:rPr lang="fr-FR" dirty="0" err="1" smtClean="0">
                <a:solidFill>
                  <a:prstClr val="black">
                    <a:tint val="75000"/>
                  </a:prstClr>
                </a:solidFill>
              </a:rPr>
              <a:t>Oberkofler</a:t>
            </a:r>
            <a:r>
              <a:rPr lang="fr-FR" dirty="0" smtClean="0">
                <a:solidFill>
                  <a:prstClr val="black">
                    <a:tint val="75000"/>
                  </a:prstClr>
                </a:solidFill>
              </a:rPr>
              <a:t> CE et al. Ann </a:t>
            </a:r>
            <a:r>
              <a:rPr lang="fr-FR" dirty="0" err="1" smtClean="0">
                <a:solidFill>
                  <a:prstClr val="black">
                    <a:tint val="75000"/>
                  </a:prstClr>
                </a:solidFill>
              </a:rPr>
              <a:t>Surg</a:t>
            </a:r>
            <a:r>
              <a:rPr lang="fr-FR" dirty="0" smtClean="0">
                <a:solidFill>
                  <a:prstClr val="black">
                    <a:tint val="75000"/>
                  </a:prstClr>
                </a:solidFill>
              </a:rPr>
              <a:t> 2012.</a:t>
            </a:r>
          </a:p>
        </p:txBody>
      </p:sp>
      <p:sp>
        <p:nvSpPr>
          <p:cNvPr id="6" name="TextBox 5"/>
          <p:cNvSpPr txBox="1"/>
          <p:nvPr/>
        </p:nvSpPr>
        <p:spPr>
          <a:xfrm>
            <a:off x="2362200" y="1295400"/>
            <a:ext cx="4038600" cy="4832093"/>
          </a:xfrm>
          <a:prstGeom prst="rect">
            <a:avLst/>
          </a:prstGeom>
          <a:noFill/>
        </p:spPr>
        <p:txBody>
          <a:bodyPr wrap="square" rtlCol="0">
            <a:spAutoFit/>
          </a:bodyPr>
          <a:lstStyle/>
          <a:p>
            <a:r>
              <a:rPr lang="en-US" sz="2800" b="1" u="sng" dirty="0" err="1" smtClean="0">
                <a:solidFill>
                  <a:prstClr val="black"/>
                </a:solidFill>
              </a:rPr>
              <a:t>Binda</a:t>
            </a:r>
            <a:r>
              <a:rPr lang="en-US" sz="2800" b="1" u="sng" dirty="0" smtClean="0">
                <a:solidFill>
                  <a:prstClr val="black"/>
                </a:solidFill>
              </a:rPr>
              <a:t> et al:</a:t>
            </a:r>
            <a:r>
              <a:rPr lang="en-US" sz="2800" dirty="0" smtClean="0">
                <a:solidFill>
                  <a:prstClr val="black"/>
                </a:solidFill>
              </a:rPr>
              <a:t> only randomized 90 patients over 9 years at 14 centers</a:t>
            </a:r>
          </a:p>
          <a:p>
            <a:endParaRPr lang="en-US" sz="2800" dirty="0" smtClean="0">
              <a:solidFill>
                <a:prstClr val="black"/>
              </a:solidFill>
            </a:endParaRPr>
          </a:p>
          <a:p>
            <a:r>
              <a:rPr lang="en-US" sz="2800" b="1" u="sng" dirty="0" err="1" smtClean="0">
                <a:solidFill>
                  <a:prstClr val="black"/>
                </a:solidFill>
              </a:rPr>
              <a:t>Oberkolfer</a:t>
            </a:r>
            <a:r>
              <a:rPr lang="en-US" sz="2800" b="1" u="sng" dirty="0" smtClean="0">
                <a:solidFill>
                  <a:prstClr val="black"/>
                </a:solidFill>
              </a:rPr>
              <a:t> et al:</a:t>
            </a:r>
            <a:r>
              <a:rPr lang="en-US" sz="2800" dirty="0" smtClean="0">
                <a:solidFill>
                  <a:prstClr val="black"/>
                </a:solidFill>
              </a:rPr>
              <a:t> 52 patients not even assessed for eligibility by surgeons (of which 40% received HP and 52% PA), 4 cross-overs, only 6 patients enrolled in 2009 </a:t>
            </a:r>
            <a:endParaRPr lang="en-US" sz="2800" dirty="0">
              <a:solidFill>
                <a:prstClr val="black"/>
              </a:solidFill>
            </a:endParaRPr>
          </a:p>
        </p:txBody>
      </p:sp>
    </p:spTree>
    <p:extLst>
      <p:ext uri="{BB962C8B-B14F-4D97-AF65-F5344CB8AC3E}">
        <p14:creationId xmlns:p14="http://schemas.microsoft.com/office/powerpoint/2010/main" val="406236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marL="0" indent="0">
              <a:buNone/>
            </a:pPr>
            <a:r>
              <a:rPr lang="en-US" i="1" dirty="0" smtClean="0"/>
              <a:t>“…</a:t>
            </a:r>
            <a:r>
              <a:rPr lang="en-US" b="1" i="1" dirty="0" smtClean="0"/>
              <a:t>the clinical factors to inform decision making in this [acute] setting are not well defined</a:t>
            </a:r>
            <a:r>
              <a:rPr lang="en-US" i="1" dirty="0" smtClean="0"/>
              <a:t>, leaving surgeons to make case-by-case decisions according to the suitability of the rectum for anastomosis, the clinical condition of the patient in the operating room, and the degree of pelvic and peritoneal inflammation around the intended anastomosis.”</a:t>
            </a:r>
            <a:endParaRPr lang="en-US" i="1"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Regenbogen S et al. JAMA Surg 2014.</a:t>
            </a:r>
            <a:endParaRPr lang="en-US">
              <a:solidFill>
                <a:prstClr val="black">
                  <a:tint val="75000"/>
                </a:prstClr>
              </a:solidFill>
            </a:endParaRPr>
          </a:p>
        </p:txBody>
      </p:sp>
    </p:spTree>
    <p:extLst>
      <p:ext uri="{BB962C8B-B14F-4D97-AF65-F5344CB8AC3E}">
        <p14:creationId xmlns:p14="http://schemas.microsoft.com/office/powerpoint/2010/main" val="753763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lstStyle/>
          <a:p>
            <a:r>
              <a:rPr lang="en-US" b="1" dirty="0" smtClean="0"/>
              <a:t>Laparoscopic lavage</a:t>
            </a:r>
          </a:p>
          <a:p>
            <a:pPr lvl="1"/>
            <a:r>
              <a:rPr lang="en-US" dirty="0" smtClean="0"/>
              <a:t>Passing fad (cannot even complete randomized trials)</a:t>
            </a:r>
          </a:p>
          <a:p>
            <a:pPr lvl="1"/>
            <a:r>
              <a:rPr lang="en-US" dirty="0" smtClean="0"/>
              <a:t>Flawed data</a:t>
            </a:r>
          </a:p>
          <a:p>
            <a:pPr lvl="1"/>
            <a:r>
              <a:rPr lang="en-US" dirty="0" smtClean="0"/>
              <a:t>No long-term outcomes</a:t>
            </a:r>
          </a:p>
          <a:p>
            <a:pPr lvl="1"/>
            <a:endParaRPr lang="en-US" dirty="0" smtClean="0"/>
          </a:p>
          <a:p>
            <a:r>
              <a:rPr lang="en-US" b="1" dirty="0" smtClean="0"/>
              <a:t>Primary anastomosis</a:t>
            </a:r>
          </a:p>
          <a:p>
            <a:pPr lvl="1"/>
            <a:r>
              <a:rPr lang="en-US" dirty="0" smtClean="0"/>
              <a:t>Based on surgeon preferences not data</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2053618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p:txBody>
          <a:bodyPr/>
          <a:lstStyle/>
          <a:p>
            <a:r>
              <a:rPr lang="en-US" dirty="0" smtClean="0"/>
              <a:t>Routine use of laparoscopic lavage or primary resection with anastomosis in patients with complicated diverticulitis with peritonitis is not warranted. </a:t>
            </a:r>
          </a:p>
          <a:p>
            <a:endParaRPr lang="en-US" dirty="0"/>
          </a:p>
          <a:p>
            <a:r>
              <a:rPr lang="en-US" dirty="0" smtClean="0"/>
              <a:t>Hartmann’s procedure still remains an important “go-to” technique for patients with complicated diverticulitis.</a:t>
            </a:r>
            <a:endParaRPr lang="en-US" dirty="0"/>
          </a:p>
        </p:txBody>
      </p:sp>
    </p:spTree>
    <p:extLst>
      <p:ext uri="{BB962C8B-B14F-4D97-AF65-F5344CB8AC3E}">
        <p14:creationId xmlns:p14="http://schemas.microsoft.com/office/powerpoint/2010/main" val="2668440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993900"/>
          </a:xfrm>
        </p:spPr>
        <p:txBody>
          <a:bodyPr>
            <a:normAutofit/>
          </a:bodyPr>
          <a:lstStyle/>
          <a:p>
            <a:r>
              <a:rPr lang="en-US" dirty="0" smtClean="0"/>
              <a:t>Questions?</a:t>
            </a:r>
            <a:br>
              <a:rPr lang="en-US" dirty="0" smtClean="0"/>
            </a:br>
            <a:r>
              <a:rPr lang="en-US" dirty="0" err="1" smtClean="0"/>
              <a:t>Lillian.s.kao@uth.tmc.edu</a:t>
            </a:r>
            <a:r>
              <a:rPr lang="en-US" dirty="0" smtClean="0"/>
              <a:t/>
            </a:r>
            <a:br>
              <a:rPr lang="en-US" dirty="0" smtClean="0"/>
            </a:br>
            <a:r>
              <a:rPr lang="en-US" dirty="0" smtClean="0"/>
              <a:t>         @l</a:t>
            </a:r>
            <a:r>
              <a:rPr lang="en-US" cap="none" dirty="0" smtClean="0"/>
              <a:t>illianKao</a:t>
            </a:r>
            <a:r>
              <a:rPr lang="en-US" dirty="0" smtClean="0"/>
              <a:t>1</a:t>
            </a:r>
            <a:endParaRPr lang="en-US" dirty="0"/>
          </a:p>
        </p:txBody>
      </p:sp>
      <p:pic>
        <p:nvPicPr>
          <p:cNvPr id="4" name="Picture 3"/>
          <p:cNvPicPr>
            <a:picLocks noChangeAspect="1"/>
          </p:cNvPicPr>
          <p:nvPr/>
        </p:nvPicPr>
        <p:blipFill>
          <a:blip r:embed="rId2"/>
          <a:stretch>
            <a:fillRect/>
          </a:stretch>
        </p:blipFill>
        <p:spPr>
          <a:xfrm>
            <a:off x="762000" y="5638800"/>
            <a:ext cx="977900" cy="977900"/>
          </a:xfrm>
          <a:prstGeom prst="rect">
            <a:avLst/>
          </a:prstGeom>
        </p:spPr>
      </p:pic>
    </p:spTree>
    <p:extLst>
      <p:ext uri="{BB962C8B-B14F-4D97-AF65-F5344CB8AC3E}">
        <p14:creationId xmlns:p14="http://schemas.microsoft.com/office/powerpoint/2010/main" val="770948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Acute Diverticulitis</a:t>
            </a:r>
            <a:endParaRPr lang="en-US" dirty="0"/>
          </a:p>
        </p:txBody>
      </p:sp>
      <p:sp>
        <p:nvSpPr>
          <p:cNvPr id="5" name="Content Placeholder 4"/>
          <p:cNvSpPr>
            <a:spLocks noGrp="1"/>
          </p:cNvSpPr>
          <p:nvPr>
            <p:ph idx="1"/>
          </p:nvPr>
        </p:nvSpPr>
        <p:spPr/>
        <p:txBody>
          <a:bodyPr/>
          <a:lstStyle/>
          <a:p>
            <a:r>
              <a:rPr lang="en-US" dirty="0" smtClean="0"/>
              <a:t>7.6 cases per 1,000 hospitalized patients</a:t>
            </a:r>
          </a:p>
          <a:p>
            <a:pPr lvl="1"/>
            <a:r>
              <a:rPr lang="en-US" dirty="0" smtClean="0"/>
              <a:t>Free diverticular perforation:  1.5%</a:t>
            </a:r>
          </a:p>
          <a:p>
            <a:pPr lvl="1"/>
            <a:r>
              <a:rPr lang="en-US" dirty="0" smtClean="0"/>
              <a:t>Diverticular abscess:  9.6%</a:t>
            </a:r>
          </a:p>
          <a:p>
            <a:r>
              <a:rPr lang="en-US" dirty="0" smtClean="0"/>
              <a:t>3</a:t>
            </a:r>
            <a:r>
              <a:rPr lang="en-US" baseline="30000" dirty="0" smtClean="0"/>
              <a:t>rd</a:t>
            </a:r>
            <a:r>
              <a:rPr lang="en-US" dirty="0" smtClean="0"/>
              <a:t> most common GI disorder requiring hospitalization</a:t>
            </a:r>
          </a:p>
          <a:p>
            <a:r>
              <a:rPr lang="en-US" dirty="0" smtClean="0"/>
              <a:t>$2.6 billion per year in the US</a:t>
            </a:r>
          </a:p>
          <a:p>
            <a:endParaRPr lang="en-US" dirty="0" smtClean="0"/>
          </a:p>
          <a:p>
            <a:endParaRPr lang="en-US" dirty="0"/>
          </a:p>
        </p:txBody>
      </p:sp>
    </p:spTree>
    <p:extLst>
      <p:ext uri="{BB962C8B-B14F-4D97-AF65-F5344CB8AC3E}">
        <p14:creationId xmlns:p14="http://schemas.microsoft.com/office/powerpoint/2010/main" val="35951196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Laparoscopic lavage is safe and effective</a:t>
            </a:r>
          </a:p>
          <a:p>
            <a:pPr lvl="1"/>
            <a:r>
              <a:rPr lang="en-US" dirty="0" smtClean="0"/>
              <a:t>Appropriate patient selection</a:t>
            </a:r>
          </a:p>
          <a:p>
            <a:pPr lvl="1"/>
            <a:r>
              <a:rPr lang="en-US" dirty="0" smtClean="0"/>
              <a:t>Appropriate surgeon laparoscopic skills</a:t>
            </a:r>
          </a:p>
          <a:p>
            <a:r>
              <a:rPr lang="en-US" dirty="0" smtClean="0"/>
              <a:t>Primary anastomosis in the setting of peritonitis is safe and equivalent to HP</a:t>
            </a:r>
          </a:p>
          <a:p>
            <a:pPr lvl="1"/>
            <a:r>
              <a:rPr lang="en-US" dirty="0" smtClean="0"/>
              <a:t>Diversion decreases risk</a:t>
            </a:r>
          </a:p>
          <a:p>
            <a:pPr lvl="1"/>
            <a:r>
              <a:rPr lang="en-US" dirty="0" smtClean="0"/>
              <a:t>Eliminates/decreases the risks and costs of Hartmann’s reversal</a:t>
            </a:r>
            <a:endParaRPr lang="en-US" dirty="0"/>
          </a:p>
        </p:txBody>
      </p:sp>
    </p:spTree>
    <p:extLst>
      <p:ext uri="{BB962C8B-B14F-4D97-AF65-F5344CB8AC3E}">
        <p14:creationId xmlns:p14="http://schemas.microsoft.com/office/powerpoint/2010/main" val="2189148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0348" y="381000"/>
            <a:ext cx="3926652" cy="461665"/>
          </a:xfrm>
          <a:prstGeom prst="rect">
            <a:avLst/>
          </a:prstGeom>
          <a:solidFill>
            <a:schemeClr val="bg1"/>
          </a:solidFill>
          <a:ln w="38100">
            <a:solidFill>
              <a:schemeClr val="tx1"/>
            </a:solidFill>
          </a:ln>
        </p:spPr>
        <p:txBody>
          <a:bodyPr wrap="none" rtlCol="0">
            <a:spAutoFit/>
          </a:bodyPr>
          <a:lstStyle/>
          <a:p>
            <a:r>
              <a:rPr lang="en-US" sz="2400" dirty="0" smtClean="0"/>
              <a:t>Acute Perforated Diverticulitis</a:t>
            </a:r>
            <a:endParaRPr lang="en-US" sz="2400" dirty="0"/>
          </a:p>
        </p:txBody>
      </p:sp>
      <p:sp>
        <p:nvSpPr>
          <p:cNvPr id="6" name="TextBox 5"/>
          <p:cNvSpPr txBox="1"/>
          <p:nvPr/>
        </p:nvSpPr>
        <p:spPr>
          <a:xfrm>
            <a:off x="3657600" y="1524000"/>
            <a:ext cx="1745029" cy="461665"/>
          </a:xfrm>
          <a:prstGeom prst="rect">
            <a:avLst/>
          </a:prstGeom>
          <a:solidFill>
            <a:schemeClr val="bg1"/>
          </a:solidFill>
          <a:ln w="38100">
            <a:solidFill>
              <a:schemeClr val="tx1"/>
            </a:solidFill>
          </a:ln>
        </p:spPr>
        <p:txBody>
          <a:bodyPr wrap="none" rtlCol="0">
            <a:spAutoFit/>
          </a:bodyPr>
          <a:lstStyle/>
          <a:p>
            <a:r>
              <a:rPr lang="en-US" sz="2400" dirty="0" smtClean="0"/>
              <a:t>Laparoscopy</a:t>
            </a:r>
            <a:endParaRPr lang="en-US" sz="2400" dirty="0"/>
          </a:p>
        </p:txBody>
      </p:sp>
      <p:sp>
        <p:nvSpPr>
          <p:cNvPr id="7" name="TextBox 6"/>
          <p:cNvSpPr txBox="1"/>
          <p:nvPr/>
        </p:nvSpPr>
        <p:spPr>
          <a:xfrm>
            <a:off x="1519534" y="2362200"/>
            <a:ext cx="1492396" cy="461665"/>
          </a:xfrm>
          <a:prstGeom prst="rect">
            <a:avLst/>
          </a:prstGeom>
          <a:solidFill>
            <a:schemeClr val="bg1"/>
          </a:solidFill>
          <a:ln w="38100">
            <a:solidFill>
              <a:schemeClr val="tx1"/>
            </a:solidFill>
          </a:ln>
        </p:spPr>
        <p:txBody>
          <a:bodyPr wrap="none" rtlCol="0">
            <a:spAutoFit/>
          </a:bodyPr>
          <a:lstStyle/>
          <a:p>
            <a:r>
              <a:rPr lang="en-US" sz="2400" dirty="0" smtClean="0"/>
              <a:t>Hinchey III</a:t>
            </a:r>
            <a:endParaRPr lang="en-US" sz="2400" dirty="0"/>
          </a:p>
        </p:txBody>
      </p:sp>
      <p:sp>
        <p:nvSpPr>
          <p:cNvPr id="8" name="TextBox 7"/>
          <p:cNvSpPr txBox="1"/>
          <p:nvPr/>
        </p:nvSpPr>
        <p:spPr>
          <a:xfrm>
            <a:off x="6068355" y="2362200"/>
            <a:ext cx="1513235" cy="461665"/>
          </a:xfrm>
          <a:prstGeom prst="rect">
            <a:avLst/>
          </a:prstGeom>
          <a:solidFill>
            <a:schemeClr val="bg1"/>
          </a:solidFill>
          <a:ln w="38100">
            <a:solidFill>
              <a:schemeClr val="tx1"/>
            </a:solidFill>
          </a:ln>
        </p:spPr>
        <p:txBody>
          <a:bodyPr wrap="none" rtlCol="0">
            <a:spAutoFit/>
          </a:bodyPr>
          <a:lstStyle/>
          <a:p>
            <a:r>
              <a:rPr lang="en-US" sz="2400" dirty="0" smtClean="0"/>
              <a:t>Hinchey IV</a:t>
            </a:r>
            <a:endParaRPr lang="en-US" sz="2400" dirty="0"/>
          </a:p>
        </p:txBody>
      </p:sp>
      <p:sp>
        <p:nvSpPr>
          <p:cNvPr id="9" name="TextBox 8"/>
          <p:cNvSpPr txBox="1"/>
          <p:nvPr/>
        </p:nvSpPr>
        <p:spPr>
          <a:xfrm>
            <a:off x="1219200" y="3653135"/>
            <a:ext cx="2052934" cy="461665"/>
          </a:xfrm>
          <a:prstGeom prst="rect">
            <a:avLst/>
          </a:prstGeom>
          <a:solidFill>
            <a:schemeClr val="bg1"/>
          </a:solidFill>
          <a:ln w="38100">
            <a:solidFill>
              <a:schemeClr val="tx1"/>
            </a:solidFill>
          </a:ln>
        </p:spPr>
        <p:txBody>
          <a:bodyPr wrap="none" rtlCol="0">
            <a:spAutoFit/>
          </a:bodyPr>
          <a:lstStyle/>
          <a:p>
            <a:r>
              <a:rPr lang="en-US" sz="2400" dirty="0" smtClean="0"/>
              <a:t>Lavage &amp; Drain</a:t>
            </a:r>
            <a:endParaRPr lang="en-US" sz="2400" dirty="0"/>
          </a:p>
        </p:txBody>
      </p:sp>
      <p:sp>
        <p:nvSpPr>
          <p:cNvPr id="12" name="TextBox 11"/>
          <p:cNvSpPr txBox="1"/>
          <p:nvPr/>
        </p:nvSpPr>
        <p:spPr>
          <a:xfrm>
            <a:off x="5410200" y="3581400"/>
            <a:ext cx="2815001" cy="830997"/>
          </a:xfrm>
          <a:prstGeom prst="rect">
            <a:avLst/>
          </a:prstGeom>
          <a:solidFill>
            <a:schemeClr val="bg1"/>
          </a:solidFill>
          <a:ln w="38100">
            <a:solidFill>
              <a:schemeClr val="tx1"/>
            </a:solidFill>
          </a:ln>
        </p:spPr>
        <p:txBody>
          <a:bodyPr wrap="none" rtlCol="0">
            <a:spAutoFit/>
          </a:bodyPr>
          <a:lstStyle/>
          <a:p>
            <a:r>
              <a:rPr lang="en-US" sz="2400" dirty="0" smtClean="0"/>
              <a:t>Primary Anastomosis</a:t>
            </a:r>
          </a:p>
          <a:p>
            <a:pPr algn="ctr"/>
            <a:r>
              <a:rPr lang="en-US" sz="2400" dirty="0" smtClean="0"/>
              <a:t>w/ or w/o diversion</a:t>
            </a:r>
            <a:endParaRPr lang="en-US" sz="2400" dirty="0"/>
          </a:p>
        </p:txBody>
      </p:sp>
      <p:cxnSp>
        <p:nvCxnSpPr>
          <p:cNvPr id="18" name="Straight Arrow Connector 17"/>
          <p:cNvCxnSpPr>
            <a:stCxn id="7" idx="2"/>
          </p:cNvCxnSpPr>
          <p:nvPr/>
        </p:nvCxnSpPr>
        <p:spPr>
          <a:xfrm>
            <a:off x="2265732" y="2823865"/>
            <a:ext cx="0" cy="8292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011930" y="1981200"/>
            <a:ext cx="64567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02629" y="1985665"/>
            <a:ext cx="665726" cy="3765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a:endCxn id="12" idx="0"/>
          </p:cNvCxnSpPr>
          <p:nvPr/>
        </p:nvCxnSpPr>
        <p:spPr>
          <a:xfrm flipH="1">
            <a:off x="6817701" y="2823865"/>
            <a:ext cx="7272" cy="7575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91584" y="4650432"/>
            <a:ext cx="2156616" cy="461665"/>
          </a:xfrm>
          <a:prstGeom prst="rect">
            <a:avLst/>
          </a:prstGeom>
          <a:solidFill>
            <a:schemeClr val="bg1"/>
          </a:solidFill>
          <a:ln w="38100">
            <a:solidFill>
              <a:schemeClr val="tx1"/>
            </a:solidFill>
          </a:ln>
        </p:spPr>
        <p:txBody>
          <a:bodyPr wrap="none" rtlCol="0">
            <a:spAutoFit/>
          </a:bodyPr>
          <a:lstStyle/>
          <a:p>
            <a:r>
              <a:rPr lang="en-US" sz="2400" dirty="0" smtClean="0"/>
              <a:t>Fails to improve</a:t>
            </a:r>
            <a:endParaRPr lang="en-US" sz="2400" dirty="0"/>
          </a:p>
        </p:txBody>
      </p:sp>
      <p:cxnSp>
        <p:nvCxnSpPr>
          <p:cNvPr id="27" name="Straight Arrow Connector 26"/>
          <p:cNvCxnSpPr>
            <a:endCxn id="25" idx="0"/>
          </p:cNvCxnSpPr>
          <p:nvPr/>
        </p:nvCxnSpPr>
        <p:spPr>
          <a:xfrm>
            <a:off x="3272134" y="4114800"/>
            <a:ext cx="297758" cy="5356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648200" y="4426297"/>
            <a:ext cx="762000" cy="4549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2"/>
            <a:endCxn id="6" idx="0"/>
          </p:cNvCxnSpPr>
          <p:nvPr/>
        </p:nvCxnSpPr>
        <p:spPr>
          <a:xfrm>
            <a:off x="4513674" y="842665"/>
            <a:ext cx="16441" cy="6813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48200" y="5181600"/>
            <a:ext cx="4363502" cy="830997"/>
          </a:xfrm>
          <a:prstGeom prst="rect">
            <a:avLst/>
          </a:prstGeom>
          <a:solidFill>
            <a:schemeClr val="bg1"/>
          </a:solidFill>
          <a:ln w="38100">
            <a:solidFill>
              <a:schemeClr val="tx1"/>
            </a:solidFill>
          </a:ln>
        </p:spPr>
        <p:txBody>
          <a:bodyPr wrap="none" rtlCol="0">
            <a:spAutoFit/>
          </a:bodyPr>
          <a:lstStyle/>
          <a:p>
            <a:pPr algn="ctr"/>
            <a:r>
              <a:rPr lang="en-US" sz="2400" dirty="0" smtClean="0"/>
              <a:t>Poor operative risk:</a:t>
            </a:r>
          </a:p>
          <a:p>
            <a:pPr algn="ctr"/>
            <a:r>
              <a:rPr lang="en-US" sz="2400" dirty="0" smtClean="0"/>
              <a:t>consider permanent Hartmann’s</a:t>
            </a:r>
            <a:endParaRPr lang="en-US" sz="2400" dirty="0"/>
          </a:p>
        </p:txBody>
      </p:sp>
      <p:sp>
        <p:nvSpPr>
          <p:cNvPr id="28" name="TextBox 27"/>
          <p:cNvSpPr txBox="1"/>
          <p:nvPr/>
        </p:nvSpPr>
        <p:spPr>
          <a:xfrm>
            <a:off x="924473" y="6167735"/>
            <a:ext cx="7152727" cy="461665"/>
          </a:xfrm>
          <a:prstGeom prst="rect">
            <a:avLst/>
          </a:prstGeom>
          <a:solidFill>
            <a:schemeClr val="bg1"/>
          </a:solidFill>
          <a:ln w="38100">
            <a:solidFill>
              <a:schemeClr val="tx1"/>
            </a:solidFill>
          </a:ln>
        </p:spPr>
        <p:txBody>
          <a:bodyPr wrap="none" rtlCol="0">
            <a:spAutoFit/>
          </a:bodyPr>
          <a:lstStyle/>
          <a:p>
            <a:r>
              <a:rPr lang="en-US" sz="2400" dirty="0" smtClean="0"/>
              <a:t>Unstable patient                    Damage Control laparotomy</a:t>
            </a:r>
            <a:endParaRPr lang="en-US" sz="2400" dirty="0"/>
          </a:p>
        </p:txBody>
      </p:sp>
      <p:sp>
        <p:nvSpPr>
          <p:cNvPr id="30" name="Right Arrow 29"/>
          <p:cNvSpPr/>
          <p:nvPr/>
        </p:nvSpPr>
        <p:spPr>
          <a:xfrm>
            <a:off x="3288792" y="6299401"/>
            <a:ext cx="978408" cy="253799"/>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081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9966" b="-19966"/>
          <a:stretch>
            <a:fillRect/>
          </a:stretch>
        </p:blipFill>
        <p:spPr>
          <a:xfrm>
            <a:off x="457200" y="1295400"/>
            <a:ext cx="8229600" cy="4525963"/>
          </a:xfrm>
          <a:ln>
            <a:solidFill>
              <a:schemeClr val="tx1"/>
            </a:solidFill>
          </a:ln>
        </p:spPr>
      </p:pic>
    </p:spTree>
    <p:extLst>
      <p:ext uri="{BB962C8B-B14F-4D97-AF65-F5344CB8AC3E}">
        <p14:creationId xmlns:p14="http://schemas.microsoft.com/office/powerpoint/2010/main" val="76923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normAutofit fontScale="90000"/>
          </a:bodyPr>
          <a:lstStyle/>
          <a:p>
            <a:pPr eaLnBrk="1" hangingPunct="1"/>
            <a:r>
              <a:rPr lang="en-US" altLang="en-US" b="1" dirty="0" smtClean="0"/>
              <a:t>It is 2 am and you are with a junior resident, what would you do?</a:t>
            </a:r>
          </a:p>
        </p:txBody>
      </p:sp>
      <p:sp>
        <p:nvSpPr>
          <p:cNvPr id="73730" name="Content Placeholder 2"/>
          <p:cNvSpPr>
            <a:spLocks noGrp="1"/>
          </p:cNvSpPr>
          <p:nvPr>
            <p:ph idx="1"/>
          </p:nvPr>
        </p:nvSpPr>
        <p:spPr>
          <a:xfrm>
            <a:off x="457200" y="1600200"/>
            <a:ext cx="5029200" cy="4525963"/>
          </a:xfrm>
        </p:spPr>
        <p:txBody>
          <a:bodyPr>
            <a:normAutofit fontScale="85000" lnSpcReduction="20000"/>
          </a:bodyPr>
          <a:lstStyle/>
          <a:p>
            <a:pPr eaLnBrk="1" hangingPunct="1"/>
            <a:r>
              <a:rPr lang="en-US" altLang="en-US" b="1" dirty="0" err="1" smtClean="0"/>
              <a:t>Hx</a:t>
            </a:r>
            <a:r>
              <a:rPr lang="en-US" altLang="en-US" b="1" dirty="0" smtClean="0"/>
              <a:t>: </a:t>
            </a:r>
            <a:r>
              <a:rPr lang="en-US" altLang="en-US" dirty="0" smtClean="0"/>
              <a:t>55 year old female presented with diffuse abdominal pain, nausea, and vomiting.</a:t>
            </a:r>
          </a:p>
          <a:p>
            <a:pPr eaLnBrk="1" hangingPunct="1"/>
            <a:r>
              <a:rPr lang="en-US" altLang="en-US" b="1" dirty="0" smtClean="0"/>
              <a:t>VS: </a:t>
            </a:r>
            <a:r>
              <a:rPr lang="en-US" altLang="en-US" dirty="0" smtClean="0"/>
              <a:t>98 F, 104, 110/76, 20, 98%</a:t>
            </a:r>
          </a:p>
          <a:p>
            <a:pPr eaLnBrk="1" hangingPunct="1"/>
            <a:r>
              <a:rPr lang="en-US" altLang="en-US" b="1" dirty="0" smtClean="0"/>
              <a:t>Exam: </a:t>
            </a:r>
            <a:r>
              <a:rPr lang="en-US" altLang="en-US" dirty="0" smtClean="0"/>
              <a:t>rigid abdomen, involuntary guarding</a:t>
            </a:r>
          </a:p>
          <a:p>
            <a:pPr eaLnBrk="1" hangingPunct="1"/>
            <a:r>
              <a:rPr lang="en-US" altLang="en-US" b="1" dirty="0" smtClean="0"/>
              <a:t>WBC: </a:t>
            </a:r>
            <a:r>
              <a:rPr lang="en-US" altLang="en-US" dirty="0" smtClean="0"/>
              <a:t>2.6</a:t>
            </a:r>
          </a:p>
          <a:p>
            <a:pPr eaLnBrk="1" hangingPunct="1"/>
            <a:r>
              <a:rPr lang="en-US" altLang="en-US" dirty="0" smtClean="0"/>
              <a:t> </a:t>
            </a:r>
            <a:r>
              <a:rPr lang="en-US" altLang="en-US" b="1" dirty="0" smtClean="0"/>
              <a:t>CT abdomen/pelvis: </a:t>
            </a:r>
            <a:r>
              <a:rPr lang="en-US" altLang="en-US" dirty="0" smtClean="0"/>
              <a:t>diverticulitis, </a:t>
            </a:r>
            <a:r>
              <a:rPr lang="en-US" altLang="en-US" dirty="0" err="1" smtClean="0"/>
              <a:t>pneumoperitoneum</a:t>
            </a:r>
            <a:r>
              <a:rPr lang="en-US" altLang="en-US" dirty="0" smtClean="0"/>
              <a:t> and free fluid</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810000" cy="4338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162054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r>
              <a:rPr lang="en-US" dirty="0" smtClean="0"/>
              <a:t>Are you willing to risk failure of laparoscopic lavage and delay to definitive treatment?</a:t>
            </a:r>
          </a:p>
          <a:p>
            <a:endParaRPr lang="en-US" dirty="0"/>
          </a:p>
          <a:p>
            <a:r>
              <a:rPr lang="en-US" dirty="0" smtClean="0"/>
              <a:t>Are you willing to do a primary anastomosis (with ileostomy) which is technically challenging and at high risk for failure in the middle of the night with a junior resident?</a:t>
            </a:r>
          </a:p>
          <a:p>
            <a:endParaRPr lang="en-US" dirty="0"/>
          </a:p>
          <a:p>
            <a:r>
              <a:rPr lang="en-US" dirty="0" smtClean="0"/>
              <a:t>Are you willing to accept the complications of a failed anastomosis even with a “protecting” ileostomy?</a:t>
            </a:r>
            <a:endParaRPr lang="en-US" dirty="0"/>
          </a:p>
        </p:txBody>
      </p:sp>
    </p:spTree>
    <p:extLst>
      <p:ext uri="{BB962C8B-B14F-4D97-AF65-F5344CB8AC3E}">
        <p14:creationId xmlns:p14="http://schemas.microsoft.com/office/powerpoint/2010/main" val="2049316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29200"/>
            <a:ext cx="8229600" cy="1630363"/>
          </a:xfrm>
        </p:spPr>
        <p:txBody>
          <a:bodyPr/>
          <a:lstStyle/>
          <a:p>
            <a:r>
              <a:rPr lang="en-US" dirty="0" smtClean="0"/>
              <a:t>If your answers are “no”, then </a:t>
            </a:r>
            <a:r>
              <a:rPr lang="en-US" b="1" i="1" dirty="0" smtClean="0"/>
              <a:t>JUST SAY NO </a:t>
            </a:r>
            <a:r>
              <a:rPr lang="en-US" dirty="0" smtClean="0"/>
              <a:t>to laparoscopic lavage and primary resection with anastomosis!!</a:t>
            </a:r>
            <a:endParaRPr lang="en-US" dirty="0"/>
          </a:p>
        </p:txBody>
      </p:sp>
      <p:pic>
        <p:nvPicPr>
          <p:cNvPr id="6" name="Picture 5"/>
          <p:cNvPicPr>
            <a:picLocks noChangeAspect="1"/>
          </p:cNvPicPr>
          <p:nvPr/>
        </p:nvPicPr>
        <p:blipFill>
          <a:blip r:embed="rId2"/>
          <a:stretch>
            <a:fillRect/>
          </a:stretch>
        </p:blipFill>
        <p:spPr>
          <a:xfrm>
            <a:off x="2362200" y="152400"/>
            <a:ext cx="4648200" cy="4648200"/>
          </a:xfrm>
          <a:prstGeom prst="rect">
            <a:avLst/>
          </a:prstGeom>
        </p:spPr>
      </p:pic>
    </p:spTree>
    <p:extLst>
      <p:ext uri="{BB962C8B-B14F-4D97-AF65-F5344CB8AC3E}">
        <p14:creationId xmlns:p14="http://schemas.microsoft.com/office/powerpoint/2010/main" val="1032301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Acute Diverticulitis with Perforation</a:t>
            </a:r>
            <a:endParaRPr lang="en-US" dirty="0"/>
          </a:p>
        </p:txBody>
      </p:sp>
      <p:sp>
        <p:nvSpPr>
          <p:cNvPr id="4" name="Content Placeholder 3"/>
          <p:cNvSpPr>
            <a:spLocks noGrp="1"/>
          </p:cNvSpPr>
          <p:nvPr>
            <p:ph idx="1"/>
          </p:nvPr>
        </p:nvSpPr>
        <p:spPr/>
        <p:txBody>
          <a:bodyPr>
            <a:normAutofit fontScale="92500"/>
          </a:bodyPr>
          <a:lstStyle/>
          <a:p>
            <a:r>
              <a:rPr lang="en-US" dirty="0" smtClean="0"/>
              <a:t>Hinchey Stage 3:</a:t>
            </a:r>
          </a:p>
          <a:p>
            <a:pPr lvl="1"/>
            <a:r>
              <a:rPr lang="en-US" dirty="0" smtClean="0"/>
              <a:t>Generalized purulent peritonitis from abscess rupture into peritoneal cavity </a:t>
            </a:r>
            <a:endParaRPr lang="en-US" dirty="0"/>
          </a:p>
          <a:p>
            <a:endParaRPr lang="en-US" dirty="0" smtClean="0"/>
          </a:p>
          <a:p>
            <a:r>
              <a:rPr lang="en-US" dirty="0" smtClean="0"/>
              <a:t>Hinchey Stage 4:</a:t>
            </a:r>
          </a:p>
          <a:p>
            <a:pPr lvl="1"/>
            <a:r>
              <a:rPr lang="en-US" dirty="0" smtClean="0"/>
              <a:t>Generalized fecal peritonitis from free perforation of colonic diverticulum</a:t>
            </a:r>
          </a:p>
          <a:p>
            <a:pPr lvl="1"/>
            <a:endParaRPr lang="en-US" dirty="0"/>
          </a:p>
          <a:p>
            <a:r>
              <a:rPr lang="en-US" dirty="0" smtClean="0"/>
              <a:t>Historically treated with Hartmann’s Procedure</a:t>
            </a:r>
          </a:p>
        </p:txBody>
      </p:sp>
    </p:spTree>
    <p:extLst>
      <p:ext uri="{BB962C8B-B14F-4D97-AF65-F5344CB8AC3E}">
        <p14:creationId xmlns:p14="http://schemas.microsoft.com/office/powerpoint/2010/main" val="4252858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Hartmann’s Procedure</a:t>
            </a:r>
            <a:endParaRPr lang="en-US" dirty="0"/>
          </a:p>
        </p:txBody>
      </p:sp>
      <p:sp>
        <p:nvSpPr>
          <p:cNvPr id="3" name="Content Placeholder 2"/>
          <p:cNvSpPr>
            <a:spLocks noGrp="1"/>
          </p:cNvSpPr>
          <p:nvPr>
            <p:ph idx="1"/>
          </p:nvPr>
        </p:nvSpPr>
        <p:spPr/>
        <p:txBody>
          <a:bodyPr/>
          <a:lstStyle/>
          <a:p>
            <a:r>
              <a:rPr lang="en-US" dirty="0" smtClean="0"/>
              <a:t>No one wants a colostomy</a:t>
            </a:r>
          </a:p>
          <a:p>
            <a:r>
              <a:rPr lang="en-US" dirty="0" smtClean="0"/>
              <a:t>Hartmann takedown is a morbid procedure</a:t>
            </a:r>
          </a:p>
          <a:p>
            <a:pPr lvl="1"/>
            <a:r>
              <a:rPr lang="en-US" dirty="0" smtClean="0"/>
              <a:t>Overall complication rate 29%</a:t>
            </a:r>
            <a:endParaRPr lang="en-US" dirty="0"/>
          </a:p>
          <a:p>
            <a:pPr lvl="1"/>
            <a:r>
              <a:rPr lang="en-US" dirty="0" smtClean="0"/>
              <a:t>In-hospital mortality rate 2%</a:t>
            </a:r>
          </a:p>
          <a:p>
            <a:pPr lvl="1"/>
            <a:r>
              <a:rPr lang="en-US" dirty="0" smtClean="0"/>
              <a:t>7% required diverting ileostomy</a:t>
            </a:r>
          </a:p>
          <a:p>
            <a:pPr lvl="4"/>
            <a:r>
              <a:rPr lang="en-US" dirty="0" smtClean="0"/>
              <a:t>Garber et al, Am J </a:t>
            </a:r>
            <a:r>
              <a:rPr lang="en-US" dirty="0" err="1" smtClean="0"/>
              <a:t>Surg</a:t>
            </a:r>
            <a:r>
              <a:rPr lang="en-US" dirty="0" smtClean="0"/>
              <a:t> 2014; 207:60</a:t>
            </a:r>
          </a:p>
          <a:p>
            <a:r>
              <a:rPr lang="en-US" dirty="0" smtClean="0"/>
              <a:t>28 – 81% never undergo colostomy reversal</a:t>
            </a:r>
          </a:p>
        </p:txBody>
      </p:sp>
    </p:spTree>
    <p:extLst>
      <p:ext uri="{BB962C8B-B14F-4D97-AF65-F5344CB8AC3E}">
        <p14:creationId xmlns:p14="http://schemas.microsoft.com/office/powerpoint/2010/main" val="466198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Laparoscopic Lavage</a:t>
            </a:r>
            <a:endParaRPr lang="en-US" dirty="0"/>
          </a:p>
        </p:txBody>
      </p:sp>
      <p:sp>
        <p:nvSpPr>
          <p:cNvPr id="3" name="Content Placeholder 2"/>
          <p:cNvSpPr>
            <a:spLocks noGrp="1"/>
          </p:cNvSpPr>
          <p:nvPr>
            <p:ph idx="1"/>
          </p:nvPr>
        </p:nvSpPr>
        <p:spPr>
          <a:xfrm>
            <a:off x="457200" y="1600200"/>
            <a:ext cx="8382000" cy="4525963"/>
          </a:xfrm>
        </p:spPr>
        <p:txBody>
          <a:bodyPr>
            <a:normAutofit fontScale="92500" lnSpcReduction="10000"/>
          </a:bodyPr>
          <a:lstStyle/>
          <a:p>
            <a:r>
              <a:rPr lang="en-US" dirty="0" smtClean="0"/>
              <a:t>Open lavage:  </a:t>
            </a:r>
          </a:p>
          <a:p>
            <a:pPr lvl="1"/>
            <a:r>
              <a:rPr lang="en-US" dirty="0" smtClean="0"/>
              <a:t>1907 (Mayo), 1970 (</a:t>
            </a:r>
            <a:r>
              <a:rPr lang="en-US" dirty="0" err="1" smtClean="0"/>
              <a:t>Killingback</a:t>
            </a:r>
            <a:r>
              <a:rPr lang="en-US" dirty="0" smtClean="0"/>
              <a:t>)</a:t>
            </a:r>
          </a:p>
          <a:p>
            <a:r>
              <a:rPr lang="en-US" dirty="0" smtClean="0"/>
              <a:t>Laparoscopic lavage 1996 Ireland</a:t>
            </a:r>
          </a:p>
          <a:p>
            <a:r>
              <a:rPr lang="en-US" dirty="0"/>
              <a:t>Patient selection </a:t>
            </a:r>
            <a:r>
              <a:rPr lang="en-US" dirty="0" smtClean="0"/>
              <a:t>variable</a:t>
            </a:r>
          </a:p>
          <a:p>
            <a:r>
              <a:rPr lang="en-US" dirty="0" smtClean="0"/>
              <a:t>Prospective, randomized studies</a:t>
            </a:r>
            <a:endParaRPr lang="en-US" dirty="0"/>
          </a:p>
          <a:p>
            <a:pPr lvl="1"/>
            <a:r>
              <a:rPr lang="en-US" dirty="0" smtClean="0"/>
              <a:t>LADIES trial (Dutch) stopped at interim analysis for increased complications in LL group</a:t>
            </a:r>
          </a:p>
          <a:p>
            <a:pPr lvl="1"/>
            <a:r>
              <a:rPr lang="en-US" dirty="0" err="1" smtClean="0"/>
              <a:t>LapLAND</a:t>
            </a:r>
            <a:r>
              <a:rPr lang="en-US" dirty="0" smtClean="0"/>
              <a:t> and SCANDIV ongoing</a:t>
            </a:r>
          </a:p>
          <a:p>
            <a:pPr lvl="1"/>
            <a:r>
              <a:rPr lang="en-US" dirty="0" smtClean="0"/>
              <a:t>DILALA (Sweden/Denmark):  short term results published</a:t>
            </a:r>
          </a:p>
          <a:p>
            <a:endParaRPr lang="en-US" dirty="0"/>
          </a:p>
        </p:txBody>
      </p:sp>
    </p:spTree>
    <p:extLst>
      <p:ext uri="{BB962C8B-B14F-4D97-AF65-F5344CB8AC3E}">
        <p14:creationId xmlns:p14="http://schemas.microsoft.com/office/powerpoint/2010/main" val="277797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Laparoscopic Lavage</a:t>
            </a:r>
            <a:br>
              <a:rPr lang="en-US" dirty="0" smtClean="0"/>
            </a:br>
            <a:r>
              <a:rPr lang="en-US" sz="2700" dirty="0" smtClean="0"/>
              <a:t>Comparison of Lap Lavage to Lap Hartmann’s</a:t>
            </a:r>
            <a:endParaRPr lang="en-US" sz="2700" dirty="0"/>
          </a:p>
        </p:txBody>
      </p:sp>
      <p:sp>
        <p:nvSpPr>
          <p:cNvPr id="4" name="Text Placeholder 3"/>
          <p:cNvSpPr>
            <a:spLocks noGrp="1"/>
          </p:cNvSpPr>
          <p:nvPr>
            <p:ph type="body" idx="1"/>
          </p:nvPr>
        </p:nvSpPr>
        <p:spPr/>
        <p:txBody>
          <a:bodyPr/>
          <a:lstStyle/>
          <a:p>
            <a:r>
              <a:rPr lang="en-US" dirty="0" smtClean="0"/>
              <a:t>Laparoscopic Lavage	</a:t>
            </a:r>
            <a:endParaRPr lang="en-US" dirty="0"/>
          </a:p>
        </p:txBody>
      </p:sp>
      <p:sp>
        <p:nvSpPr>
          <p:cNvPr id="3" name="Content Placeholder 2"/>
          <p:cNvSpPr>
            <a:spLocks noGrp="1"/>
          </p:cNvSpPr>
          <p:nvPr>
            <p:ph sz="half" idx="2"/>
          </p:nvPr>
        </p:nvSpPr>
        <p:spPr/>
        <p:txBody>
          <a:bodyPr/>
          <a:lstStyle/>
          <a:p>
            <a:r>
              <a:rPr lang="en-US" dirty="0" smtClean="0"/>
              <a:t>47 patients</a:t>
            </a:r>
          </a:p>
          <a:p>
            <a:r>
              <a:rPr lang="en-US" dirty="0" smtClean="0"/>
              <a:t>Hinchey III:IV = 36:6</a:t>
            </a:r>
          </a:p>
          <a:p>
            <a:r>
              <a:rPr lang="en-US" dirty="0" smtClean="0"/>
              <a:t>Op time:  100 </a:t>
            </a:r>
            <a:r>
              <a:rPr lang="en-US" u="sng" dirty="0" smtClean="0"/>
              <a:t>+</a:t>
            </a:r>
            <a:r>
              <a:rPr lang="en-US" dirty="0" smtClean="0"/>
              <a:t> 40 min</a:t>
            </a:r>
          </a:p>
          <a:p>
            <a:r>
              <a:rPr lang="en-US" dirty="0" smtClean="0"/>
              <a:t>EBL: 34 </a:t>
            </a:r>
            <a:r>
              <a:rPr lang="en-US" u="sng" dirty="0" smtClean="0"/>
              <a:t>+</a:t>
            </a:r>
            <a:r>
              <a:rPr lang="en-US" dirty="0" smtClean="0"/>
              <a:t> 21 cc</a:t>
            </a:r>
          </a:p>
          <a:p>
            <a:r>
              <a:rPr lang="en-US" dirty="0" smtClean="0"/>
              <a:t>Mortality: 0%</a:t>
            </a:r>
          </a:p>
          <a:p>
            <a:r>
              <a:rPr lang="en-US" dirty="0" smtClean="0"/>
              <a:t>Morbidity: 4.3%</a:t>
            </a:r>
          </a:p>
          <a:p>
            <a:r>
              <a:rPr lang="en-US" dirty="0" smtClean="0"/>
              <a:t>Reoperation: 2</a:t>
            </a:r>
          </a:p>
          <a:p>
            <a:r>
              <a:rPr lang="en-US" dirty="0" smtClean="0"/>
              <a:t>Length of stay: 6.7 </a:t>
            </a:r>
            <a:r>
              <a:rPr lang="en-US" u="sng" dirty="0" smtClean="0"/>
              <a:t>+</a:t>
            </a:r>
            <a:r>
              <a:rPr lang="en-US" dirty="0" smtClean="0"/>
              <a:t> 2 days</a:t>
            </a:r>
            <a:endParaRPr lang="en-US" dirty="0"/>
          </a:p>
        </p:txBody>
      </p:sp>
      <p:sp>
        <p:nvSpPr>
          <p:cNvPr id="5" name="Text Placeholder 4"/>
          <p:cNvSpPr>
            <a:spLocks noGrp="1"/>
          </p:cNvSpPr>
          <p:nvPr>
            <p:ph type="body" sz="quarter" idx="3"/>
          </p:nvPr>
        </p:nvSpPr>
        <p:spPr/>
        <p:txBody>
          <a:bodyPr/>
          <a:lstStyle/>
          <a:p>
            <a:r>
              <a:rPr lang="en-US" dirty="0" smtClean="0"/>
              <a:t>Laparoscopic Hartmann’s</a:t>
            </a:r>
            <a:endParaRPr lang="en-US" dirty="0"/>
          </a:p>
        </p:txBody>
      </p:sp>
      <p:sp>
        <p:nvSpPr>
          <p:cNvPr id="6" name="Content Placeholder 5"/>
          <p:cNvSpPr>
            <a:spLocks noGrp="1"/>
          </p:cNvSpPr>
          <p:nvPr>
            <p:ph sz="quarter" idx="4"/>
          </p:nvPr>
        </p:nvSpPr>
        <p:spPr/>
        <p:txBody>
          <a:bodyPr/>
          <a:lstStyle/>
          <a:p>
            <a:r>
              <a:rPr lang="en-US" dirty="0" smtClean="0"/>
              <a:t>41 patients</a:t>
            </a:r>
          </a:p>
          <a:p>
            <a:r>
              <a:rPr lang="en-US" dirty="0" smtClean="0"/>
              <a:t>Hinchey III:IV = 31:7</a:t>
            </a:r>
          </a:p>
          <a:p>
            <a:r>
              <a:rPr lang="en-US" dirty="0"/>
              <a:t>Op time:  </a:t>
            </a:r>
            <a:r>
              <a:rPr lang="en-US" dirty="0" smtClean="0"/>
              <a:t>182 </a:t>
            </a:r>
            <a:r>
              <a:rPr lang="en-US" u="sng" dirty="0"/>
              <a:t>+</a:t>
            </a:r>
            <a:r>
              <a:rPr lang="en-US" dirty="0"/>
              <a:t> </a:t>
            </a:r>
            <a:r>
              <a:rPr lang="en-US" dirty="0" smtClean="0"/>
              <a:t>55 </a:t>
            </a:r>
            <a:r>
              <a:rPr lang="en-US" dirty="0"/>
              <a:t>min</a:t>
            </a:r>
          </a:p>
          <a:p>
            <a:r>
              <a:rPr lang="en-US" dirty="0"/>
              <a:t>EBL: </a:t>
            </a:r>
            <a:r>
              <a:rPr lang="en-US" dirty="0" smtClean="0"/>
              <a:t>210 </a:t>
            </a:r>
            <a:r>
              <a:rPr lang="en-US" u="sng" dirty="0"/>
              <a:t>+</a:t>
            </a:r>
            <a:r>
              <a:rPr lang="en-US" dirty="0"/>
              <a:t> </a:t>
            </a:r>
            <a:r>
              <a:rPr lang="en-US" dirty="0" smtClean="0"/>
              <a:t>171 </a:t>
            </a:r>
            <a:r>
              <a:rPr lang="en-US" dirty="0"/>
              <a:t>cc</a:t>
            </a:r>
          </a:p>
          <a:p>
            <a:r>
              <a:rPr lang="en-US" dirty="0"/>
              <a:t>Mortality</a:t>
            </a:r>
            <a:r>
              <a:rPr lang="en-US" dirty="0" smtClean="0"/>
              <a:t>: 2.4%</a:t>
            </a:r>
            <a:endParaRPr lang="en-US" dirty="0"/>
          </a:p>
          <a:p>
            <a:r>
              <a:rPr lang="en-US" dirty="0"/>
              <a:t>Morbidity</a:t>
            </a:r>
            <a:r>
              <a:rPr lang="en-US" dirty="0" smtClean="0"/>
              <a:t>: 17.1%</a:t>
            </a:r>
          </a:p>
          <a:p>
            <a:r>
              <a:rPr lang="en-US" dirty="0" smtClean="0"/>
              <a:t>Reoperation: 1</a:t>
            </a:r>
            <a:endParaRPr lang="en-US" dirty="0"/>
          </a:p>
          <a:p>
            <a:r>
              <a:rPr lang="en-US" dirty="0"/>
              <a:t>Length of stay: </a:t>
            </a:r>
            <a:r>
              <a:rPr lang="en-US" dirty="0" smtClean="0"/>
              <a:t>16 </a:t>
            </a:r>
            <a:r>
              <a:rPr lang="en-US" u="sng" dirty="0"/>
              <a:t>+</a:t>
            </a:r>
            <a:r>
              <a:rPr lang="en-US" dirty="0"/>
              <a:t> </a:t>
            </a:r>
            <a:r>
              <a:rPr lang="en-US" dirty="0" smtClean="0"/>
              <a:t>10 </a:t>
            </a:r>
            <a:r>
              <a:rPr lang="en-US" dirty="0"/>
              <a:t>days</a:t>
            </a:r>
          </a:p>
        </p:txBody>
      </p:sp>
      <p:sp>
        <p:nvSpPr>
          <p:cNvPr id="7" name="TextBox 6"/>
          <p:cNvSpPr txBox="1"/>
          <p:nvPr/>
        </p:nvSpPr>
        <p:spPr>
          <a:xfrm>
            <a:off x="1711512" y="6096000"/>
            <a:ext cx="5679888" cy="369332"/>
          </a:xfrm>
          <a:prstGeom prst="rect">
            <a:avLst/>
          </a:prstGeom>
          <a:noFill/>
        </p:spPr>
        <p:txBody>
          <a:bodyPr wrap="none" rtlCol="0">
            <a:spAutoFit/>
          </a:bodyPr>
          <a:lstStyle/>
          <a:p>
            <a:r>
              <a:rPr lang="en-US" dirty="0" smtClean="0"/>
              <a:t>Liang S, </a:t>
            </a:r>
            <a:r>
              <a:rPr lang="en-US" dirty="0" err="1" smtClean="0"/>
              <a:t>Russek</a:t>
            </a:r>
            <a:r>
              <a:rPr lang="en-US" dirty="0" smtClean="0"/>
              <a:t> K, Franklin ME.  </a:t>
            </a:r>
            <a:r>
              <a:rPr lang="en-US" dirty="0" err="1" smtClean="0"/>
              <a:t>Surg</a:t>
            </a:r>
            <a:r>
              <a:rPr lang="en-US" dirty="0" smtClean="0"/>
              <a:t> </a:t>
            </a:r>
            <a:r>
              <a:rPr lang="en-US" dirty="0" err="1" smtClean="0"/>
              <a:t>Endosc</a:t>
            </a:r>
            <a:r>
              <a:rPr lang="en-US" dirty="0"/>
              <a:t> </a:t>
            </a:r>
            <a:r>
              <a:rPr lang="en-US" dirty="0" smtClean="0"/>
              <a:t>2012; 26:2835</a:t>
            </a:r>
            <a:endParaRPr lang="en-US" dirty="0"/>
          </a:p>
        </p:txBody>
      </p:sp>
    </p:spTree>
    <p:extLst>
      <p:ext uri="{BB962C8B-B14F-4D97-AF65-F5344CB8AC3E}">
        <p14:creationId xmlns:p14="http://schemas.microsoft.com/office/powerpoint/2010/main" val="310035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63" t="18454" r="6742" b="19445"/>
          <a:stretch/>
        </p:blipFill>
        <p:spPr bwMode="auto">
          <a:xfrm>
            <a:off x="148666" y="2438400"/>
            <a:ext cx="8842934" cy="385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Laparoscopic Lavage</a:t>
            </a:r>
            <a:endParaRPr lang="en-US" dirty="0"/>
          </a:p>
        </p:txBody>
      </p:sp>
      <p:sp>
        <p:nvSpPr>
          <p:cNvPr id="3" name="Content Placeholder 2"/>
          <p:cNvSpPr>
            <a:spLocks noGrp="1"/>
          </p:cNvSpPr>
          <p:nvPr>
            <p:ph sz="half" idx="1"/>
          </p:nvPr>
        </p:nvSpPr>
        <p:spPr>
          <a:xfrm>
            <a:off x="457200" y="1600201"/>
            <a:ext cx="4038600" cy="914400"/>
          </a:xfrm>
        </p:spPr>
        <p:txBody>
          <a:bodyPr/>
          <a:lstStyle/>
          <a:p>
            <a:r>
              <a:rPr lang="en-US" dirty="0" smtClean="0"/>
              <a:t>Total patients: 301</a:t>
            </a:r>
          </a:p>
          <a:p>
            <a:endParaRPr lang="en-US" dirty="0"/>
          </a:p>
        </p:txBody>
      </p:sp>
      <p:sp>
        <p:nvSpPr>
          <p:cNvPr id="4" name="Content Placeholder 3"/>
          <p:cNvSpPr>
            <a:spLocks noGrp="1"/>
          </p:cNvSpPr>
          <p:nvPr>
            <p:ph sz="half" idx="2"/>
          </p:nvPr>
        </p:nvSpPr>
        <p:spPr>
          <a:xfrm>
            <a:off x="4648200" y="1600201"/>
            <a:ext cx="4038600" cy="1143000"/>
          </a:xfrm>
        </p:spPr>
        <p:txBody>
          <a:bodyPr/>
          <a:lstStyle/>
          <a:p>
            <a:r>
              <a:rPr lang="en-US" dirty="0" smtClean="0"/>
              <a:t>Most Hinchey III</a:t>
            </a:r>
            <a:endParaRPr lang="en-US" dirty="0"/>
          </a:p>
        </p:txBody>
      </p:sp>
      <p:sp>
        <p:nvSpPr>
          <p:cNvPr id="5" name="TextBox 4"/>
          <p:cNvSpPr txBox="1"/>
          <p:nvPr/>
        </p:nvSpPr>
        <p:spPr>
          <a:xfrm>
            <a:off x="1828800" y="6400800"/>
            <a:ext cx="5410200" cy="369332"/>
          </a:xfrm>
          <a:prstGeom prst="rect">
            <a:avLst/>
          </a:prstGeom>
          <a:noFill/>
        </p:spPr>
        <p:txBody>
          <a:bodyPr wrap="square" rtlCol="0">
            <a:spAutoFit/>
          </a:bodyPr>
          <a:lstStyle/>
          <a:p>
            <a:r>
              <a:rPr lang="en-US" dirty="0" err="1" smtClean="0"/>
              <a:t>Afshar</a:t>
            </a:r>
            <a:r>
              <a:rPr lang="en-US" dirty="0" smtClean="0"/>
              <a:t> </a:t>
            </a:r>
            <a:r>
              <a:rPr lang="en-US" dirty="0"/>
              <a:t>S, </a:t>
            </a:r>
            <a:r>
              <a:rPr lang="en-US" dirty="0" err="1"/>
              <a:t>Kurer</a:t>
            </a:r>
            <a:r>
              <a:rPr lang="en-US" dirty="0"/>
              <a:t> </a:t>
            </a:r>
            <a:r>
              <a:rPr lang="en-US" dirty="0" smtClean="0"/>
              <a:t>MA. </a:t>
            </a:r>
            <a:r>
              <a:rPr lang="en-US" dirty="0"/>
              <a:t>Colorectal Dis 2012 Feb;14(2</a:t>
            </a:r>
            <a:r>
              <a:rPr lang="en-US" dirty="0" smtClean="0"/>
              <a:t>):135</a:t>
            </a:r>
            <a:endParaRPr lang="en-US" dirty="0"/>
          </a:p>
        </p:txBody>
      </p:sp>
      <p:sp>
        <p:nvSpPr>
          <p:cNvPr id="6" name="Rectangle 5"/>
          <p:cNvSpPr/>
          <p:nvPr/>
        </p:nvSpPr>
        <p:spPr>
          <a:xfrm>
            <a:off x="301066" y="5867400"/>
            <a:ext cx="2518334"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24600" y="5867400"/>
            <a:ext cx="2514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876429"/>
      </p:ext>
    </p:extLst>
  </p:cSld>
  <p:clrMapOvr>
    <a:masterClrMapping/>
  </p:clrMapOvr>
</p:sld>
</file>

<file path=ppt/theme/theme1.xml><?xml version="1.0" encoding="utf-8"?>
<a:theme xmlns:a="http://schemas.openxmlformats.org/drawingml/2006/main" name="Office Theme">
  <a:themeElements>
    <a:clrScheme name="Custom 1">
      <a:dk1>
        <a:srgbClr val="FFFFFF"/>
      </a:dk1>
      <a:lt1>
        <a:srgbClr val="000000"/>
      </a:lt1>
      <a:dk2>
        <a:srgbClr val="FFFF00"/>
      </a:dk2>
      <a:lt2>
        <a:srgbClr val="C6D9F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4372</TotalTime>
  <Words>2852</Words>
  <Application>Microsoft Office PowerPoint</Application>
  <PresentationFormat>On-screen Show (4:3)</PresentationFormat>
  <Paragraphs>436</Paragraphs>
  <Slides>45</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Calibri</vt:lpstr>
      <vt:lpstr>Wingdings</vt:lpstr>
      <vt:lpstr>Office Theme</vt:lpstr>
      <vt:lpstr>1_Office Theme</vt:lpstr>
      <vt:lpstr>Acute Diverticulitis: Lavage or Resect? Anastomose or Divert?</vt:lpstr>
      <vt:lpstr>Acute Diverticulitis: Lavage Anastomose</vt:lpstr>
      <vt:lpstr>Acute Diverticulitis: Lavage  Anastomose</vt:lpstr>
      <vt:lpstr>Acute Diverticulitis</vt:lpstr>
      <vt:lpstr>Acute Diverticulitis with Perforation</vt:lpstr>
      <vt:lpstr>Hartmann’s Procedure</vt:lpstr>
      <vt:lpstr>Laparoscopic Lavage</vt:lpstr>
      <vt:lpstr>Laparoscopic Lavage Comparison of Lap Lavage to Lap Hartmann’s</vt:lpstr>
      <vt:lpstr>Laparoscopic Lavage</vt:lpstr>
      <vt:lpstr>PowerPoint Presentation</vt:lpstr>
      <vt:lpstr>Laparoscopic Lavage</vt:lpstr>
      <vt:lpstr>Laparoscopic Lavage</vt:lpstr>
      <vt:lpstr>Laparoscopic Lavage</vt:lpstr>
      <vt:lpstr>PowerPoint Presentation</vt:lpstr>
      <vt:lpstr>Primary Anastomosis with or without diverting ileostomy</vt:lpstr>
      <vt:lpstr>Primary Anastomosis with or without diverting ileostomy</vt:lpstr>
      <vt:lpstr>Primary Anastomosis with or without diverting ileostomy</vt:lpstr>
      <vt:lpstr>Primary Anastomosis with or without diverting ileostomy</vt:lpstr>
      <vt:lpstr>Primary Anastomosis with or without diverting ileostomy</vt:lpstr>
      <vt:lpstr>PowerPoint Presentation</vt:lpstr>
      <vt:lpstr>PowerPoint Presentation</vt:lpstr>
      <vt:lpstr>Acute Diverticulitis: Hartmann’s Procedure</vt:lpstr>
      <vt:lpstr>What is this? </vt:lpstr>
      <vt:lpstr>Lavage: An old fad that has passed?</vt:lpstr>
      <vt:lpstr>PowerPoint Presentation</vt:lpstr>
      <vt:lpstr>Risk factors for mortality with recurrences after non-resectional therapy</vt:lpstr>
      <vt:lpstr>PowerPoint Presentation</vt:lpstr>
      <vt:lpstr>DILALA Trial: Similar outcomes between lavage and Hartmann’s</vt:lpstr>
      <vt:lpstr>RCTs: Results not forthcoming</vt:lpstr>
      <vt:lpstr>PowerPoint Presentation</vt:lpstr>
      <vt:lpstr>PowerPoint Presentation</vt:lpstr>
      <vt:lpstr>Hartmann’s vs. Primary Anastomosis + ileostomy (w/ reversal)</vt:lpstr>
      <vt:lpstr>PowerPoint Presentation</vt:lpstr>
      <vt:lpstr>Methodological flaws/  statistical manipulations</vt:lpstr>
      <vt:lpstr>PowerPoint Presentation</vt:lpstr>
      <vt:lpstr>PowerPoint Presentation</vt:lpstr>
      <vt:lpstr>Summary</vt:lpstr>
      <vt:lpstr>Conclusions</vt:lpstr>
      <vt:lpstr>Questions? Lillian.s.kao@uth.tmc.edu          @lillianKao1</vt:lpstr>
      <vt:lpstr>Summary</vt:lpstr>
      <vt:lpstr>PowerPoint Presentation</vt:lpstr>
      <vt:lpstr>PowerPoint Presentation</vt:lpstr>
      <vt:lpstr>It is 2 am and you are with a junior resident, what would you do?</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Diverticulitis: Lavage or Resect? Anastomose or Divert?</dc:title>
  <dc:creator>Chris</dc:creator>
  <cp:lastModifiedBy>ccv1</cp:lastModifiedBy>
  <cp:revision>55</cp:revision>
  <dcterms:created xsi:type="dcterms:W3CDTF">2015-04-09T23:38:12Z</dcterms:created>
  <dcterms:modified xsi:type="dcterms:W3CDTF">2015-04-16T14:14:33Z</dcterms:modified>
</cp:coreProperties>
</file>