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78" r:id="rId5"/>
    <p:sldId id="276" r:id="rId6"/>
    <p:sldId id="277" r:id="rId7"/>
    <p:sldId id="265" r:id="rId8"/>
    <p:sldId id="270" r:id="rId9"/>
    <p:sldId id="266" r:id="rId10"/>
    <p:sldId id="267" r:id="rId11"/>
    <p:sldId id="268" r:id="rId12"/>
    <p:sldId id="269" r:id="rId13"/>
    <p:sldId id="271" r:id="rId14"/>
    <p:sldId id="279" r:id="rId15"/>
    <p:sldId id="280" r:id="rId16"/>
    <p:sldId id="281" r:id="rId17"/>
    <p:sldId id="28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292C9A-2073-A04F-A7FA-D6EDF889FF3F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DDEEDB-9DA3-5542-B1AD-5E460E84BC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Appendicitis: </a:t>
            </a:r>
            <a:br>
              <a:rPr lang="en-US" dirty="0" smtClean="0"/>
            </a:br>
            <a:r>
              <a:rPr lang="en-US" dirty="0" smtClean="0"/>
              <a:t>Treatment in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Therese M. Duane MD FACS FCCM</a:t>
            </a:r>
          </a:p>
          <a:p>
            <a:r>
              <a:rPr lang="en-US" dirty="0" smtClean="0"/>
              <a:t>Vice Chair for Quality and Safety</a:t>
            </a:r>
          </a:p>
          <a:p>
            <a:r>
              <a:rPr lang="en-US" dirty="0" smtClean="0"/>
              <a:t>Medical Director Acute Care Surgery Research</a:t>
            </a:r>
          </a:p>
          <a:p>
            <a:r>
              <a:rPr lang="en-US" dirty="0" smtClean="0"/>
              <a:t>John Peter Smith Health Network</a:t>
            </a:r>
          </a:p>
          <a:p>
            <a:r>
              <a:rPr lang="en-US" dirty="0" smtClean="0"/>
              <a:t>Fort Worth,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3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65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8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85900"/>
            <a:ext cx="87884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9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Antibiotics are effective and safe as a first line therapy for uncomplicated acute appendicitis</a:t>
            </a:r>
          </a:p>
          <a:p>
            <a:r>
              <a:rPr lang="en-US" dirty="0" smtClean="0"/>
              <a:t>It merits consideration as a primary treatment option</a:t>
            </a:r>
          </a:p>
          <a:p>
            <a:r>
              <a:rPr lang="en-US" dirty="0" smtClean="0"/>
              <a:t>Patients treated with antibiotics initially should be appropriately educated on risks and benefits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2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09633"/>
              </p:ext>
            </p:extLst>
          </p:nvPr>
        </p:nvGraphicFramePr>
        <p:xfrm>
          <a:off x="340580" y="154819"/>
          <a:ext cx="54864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486400" imgH="2705100" progId="Word.Document.12">
                  <p:embed/>
                </p:oleObj>
              </mc:Choice>
              <mc:Fallback>
                <p:oleObj name="Document" r:id="rId3" imgW="5486400" imgH="270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580" y="154819"/>
                        <a:ext cx="5486400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3303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Charles Heber </a:t>
            </a:r>
            <a:r>
              <a:rPr lang="en-US" b="1" dirty="0" err="1"/>
              <a:t>McBurney</a:t>
            </a:r>
            <a:r>
              <a:rPr lang="en-US" b="1" dirty="0"/>
              <a:t>, </a:t>
            </a:r>
            <a:r>
              <a:rPr lang="en-US" b="1" dirty="0" smtClean="0"/>
              <a:t>MD</a:t>
            </a:r>
          </a:p>
          <a:p>
            <a:endParaRPr lang="en-US" dirty="0" smtClean="0"/>
          </a:p>
          <a:p>
            <a:r>
              <a:rPr lang="en-US" dirty="0" smtClean="0"/>
              <a:t>Harvard alumni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Published first paper on appendicitis </a:t>
            </a:r>
          </a:p>
          <a:p>
            <a:r>
              <a:rPr lang="en-US" dirty="0" smtClean="0"/>
              <a:t>in 1889</a:t>
            </a:r>
          </a:p>
          <a:p>
            <a:endParaRPr lang="en-US" dirty="0"/>
          </a:p>
          <a:p>
            <a:r>
              <a:rPr lang="en-US" dirty="0" smtClean="0"/>
              <a:t>Introduced the use of rubber gloves during operations to improve aseptic technique</a:t>
            </a:r>
          </a:p>
          <a:p>
            <a:endParaRPr lang="en-US" dirty="0"/>
          </a:p>
          <a:p>
            <a:r>
              <a:rPr lang="en-US" dirty="0" smtClean="0"/>
              <a:t>Pre dates antibiotics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86" y="154819"/>
            <a:ext cx="274199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83384" y="3330382"/>
            <a:ext cx="4775165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Patchen</a:t>
            </a:r>
            <a:r>
              <a:rPr lang="en-US" b="1" dirty="0" smtClean="0"/>
              <a:t> Dellinger, MD</a:t>
            </a:r>
          </a:p>
          <a:p>
            <a:endParaRPr lang="en-US" dirty="0"/>
          </a:p>
          <a:p>
            <a:r>
              <a:rPr lang="en-US" dirty="0" smtClean="0"/>
              <a:t>Harvard alumni (trained under </a:t>
            </a:r>
            <a:r>
              <a:rPr lang="en-US" dirty="0" err="1" smtClean="0"/>
              <a:t>McBurney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Published his first paper circa 1900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uses rubber gloves in the OR (and </a:t>
            </a:r>
          </a:p>
          <a:p>
            <a:r>
              <a:rPr lang="en-US" dirty="0" smtClean="0"/>
              <a:t>rubber </a:t>
            </a:r>
            <a:r>
              <a:rPr lang="en-US" dirty="0" err="1" smtClean="0"/>
              <a:t>duckies</a:t>
            </a:r>
            <a:r>
              <a:rPr lang="en-US" dirty="0" smtClean="0"/>
              <a:t> in the bathtub)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Never met an antibiotic he ever liked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7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Cut is to Cure?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necessarily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associated with 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Anesthetic risk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Surgical Site infections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Intra abdominal abscess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Readmission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Appendicitis is Not Created Equal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Antibiotics </a:t>
            </a:r>
            <a:r>
              <a:rPr lang="en-US" dirty="0" smtClean="0"/>
              <a:t>alone as </a:t>
            </a:r>
            <a:r>
              <a:rPr lang="en-US" dirty="0"/>
              <a:t>First Line </a:t>
            </a:r>
            <a:r>
              <a:rPr lang="en-US" dirty="0" smtClean="0"/>
              <a:t>Therapy</a:t>
            </a:r>
          </a:p>
          <a:p>
            <a:pPr lvl="1"/>
            <a:r>
              <a:rPr lang="en-US" dirty="0" smtClean="0"/>
              <a:t>It is not for everyone</a:t>
            </a:r>
          </a:p>
          <a:p>
            <a:pPr lvl="1"/>
            <a:r>
              <a:rPr lang="en-US" dirty="0" smtClean="0"/>
              <a:t>Excludes the septic patient</a:t>
            </a:r>
          </a:p>
          <a:p>
            <a:pPr lvl="1"/>
            <a:r>
              <a:rPr lang="en-US" dirty="0" smtClean="0"/>
              <a:t>Excludes the patient with complicated disease</a:t>
            </a:r>
            <a:endParaRPr lang="en-US" dirty="0"/>
          </a:p>
          <a:p>
            <a:pPr lvl="1"/>
            <a:r>
              <a:rPr lang="en-US" dirty="0"/>
              <a:t>Specific for acute uncomplicated </a:t>
            </a:r>
            <a:endParaRPr lang="en-US" dirty="0" smtClean="0"/>
          </a:p>
          <a:p>
            <a:pPr lvl="1"/>
            <a:r>
              <a:rPr lang="en-US" dirty="0" smtClean="0"/>
              <a:t>Defining the patient population who can benefit is important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9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Appendicitis is Not Created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uncomplicated </a:t>
            </a:r>
          </a:p>
          <a:p>
            <a:r>
              <a:rPr lang="en-US" dirty="0" smtClean="0"/>
              <a:t>Retrospective review of 742 patients</a:t>
            </a:r>
          </a:p>
          <a:p>
            <a:pPr lvl="1"/>
            <a:r>
              <a:rPr lang="en-US" dirty="0" smtClean="0"/>
              <a:t>Independent predictors of complicated disease: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58785" y="6082881"/>
            <a:ext cx="65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Zhao YG, Yin JZ. </a:t>
            </a:r>
            <a:r>
              <a:rPr lang="en-US" sz="1200" dirty="0"/>
              <a:t>Treatment with antibiotics for uncomplicated acute appendicitis: strategy and its </a:t>
            </a:r>
            <a:r>
              <a:rPr lang="en-US" sz="1200" dirty="0" smtClean="0"/>
              <a:t>value.</a:t>
            </a:r>
          </a:p>
          <a:p>
            <a:r>
              <a:rPr lang="en-US" sz="1200" dirty="0"/>
              <a:t>Beijing Da </a:t>
            </a:r>
            <a:r>
              <a:rPr lang="en-US" sz="1200" dirty="0" err="1"/>
              <a:t>Xue</a:t>
            </a:r>
            <a:r>
              <a:rPr lang="en-US" sz="1200" dirty="0"/>
              <a:t> </a:t>
            </a:r>
            <a:r>
              <a:rPr lang="en-US" sz="1200" dirty="0" err="1"/>
              <a:t>Xue</a:t>
            </a:r>
            <a:r>
              <a:rPr lang="en-US" sz="1200" dirty="0"/>
              <a:t> </a:t>
            </a:r>
            <a:r>
              <a:rPr lang="en-US" sz="1200" dirty="0" err="1"/>
              <a:t>Bao</a:t>
            </a:r>
            <a:r>
              <a:rPr lang="en-US" sz="1200" dirty="0"/>
              <a:t>. 2014 Oct 18;46(5):715-9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7408"/>
              </p:ext>
            </p:extLst>
          </p:nvPr>
        </p:nvGraphicFramePr>
        <p:xfrm>
          <a:off x="1424214" y="3513276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357"/>
                <a:gridCol w="1732643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 &gt;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Fecolith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2.939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Periappendiceal</a:t>
                      </a:r>
                      <a:r>
                        <a:rPr lang="en-US" baseline="0" dirty="0" smtClean="0"/>
                        <a:t> 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Appendicitis is Not Created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None of 4 factors = uncomplicated acute appendicitis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46 </a:t>
            </a:r>
            <a:r>
              <a:rPr lang="en-US" dirty="0"/>
              <a:t>UAA </a:t>
            </a:r>
            <a:r>
              <a:rPr lang="en-US" dirty="0" smtClean="0"/>
              <a:t>patients met criteria</a:t>
            </a:r>
          </a:p>
          <a:p>
            <a:pPr marL="742950" lvl="2" indent="-342900"/>
            <a:r>
              <a:rPr lang="en-US" dirty="0" smtClean="0"/>
              <a:t>44</a:t>
            </a:r>
            <a:r>
              <a:rPr lang="en-US" dirty="0"/>
              <a:t>(95.65%) were treated successfully with </a:t>
            </a:r>
            <a:r>
              <a:rPr lang="en-US" dirty="0" smtClean="0"/>
              <a:t>antibiotics</a:t>
            </a:r>
          </a:p>
          <a:p>
            <a:pPr marL="742950" lvl="2" indent="-342900"/>
            <a:r>
              <a:rPr lang="en-US" dirty="0" smtClean="0"/>
              <a:t>2</a:t>
            </a:r>
            <a:r>
              <a:rPr lang="en-US" dirty="0"/>
              <a:t>(4.35%) patients were unexpectedly identified to have complicated appendicitis at </a:t>
            </a:r>
            <a:r>
              <a:rPr lang="en-US" dirty="0" smtClean="0"/>
              <a:t>surgery</a:t>
            </a:r>
          </a:p>
          <a:p>
            <a:pPr marL="742950" lvl="2" indent="-342900"/>
            <a:r>
              <a:rPr lang="en-US" dirty="0"/>
              <a:t>5(11.36%) </a:t>
            </a:r>
            <a:r>
              <a:rPr lang="en-US" dirty="0" smtClean="0"/>
              <a:t>had recurrence after </a:t>
            </a:r>
            <a:r>
              <a:rPr lang="en-US" dirty="0"/>
              <a:t>6 </a:t>
            </a:r>
            <a:r>
              <a:rPr lang="en-US" dirty="0" smtClean="0"/>
              <a:t>months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4932" y="6082881"/>
            <a:ext cx="6585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Zhao YG, Yin JZ. </a:t>
            </a:r>
            <a:r>
              <a:rPr lang="en-US" sz="1200" dirty="0"/>
              <a:t>Treatment with antibiotics for uncomplicated acute appendicitis: strategy and its </a:t>
            </a:r>
            <a:r>
              <a:rPr lang="en-US" sz="1200" dirty="0" smtClean="0"/>
              <a:t>value.</a:t>
            </a:r>
          </a:p>
          <a:p>
            <a:r>
              <a:rPr lang="en-US" sz="1200" dirty="0"/>
              <a:t>Beijing Da </a:t>
            </a:r>
            <a:r>
              <a:rPr lang="en-US" sz="1200" dirty="0" err="1"/>
              <a:t>Xue</a:t>
            </a:r>
            <a:r>
              <a:rPr lang="en-US" sz="1200" dirty="0"/>
              <a:t> </a:t>
            </a:r>
            <a:r>
              <a:rPr lang="en-US" sz="1200" dirty="0" err="1"/>
              <a:t>Xue</a:t>
            </a:r>
            <a:r>
              <a:rPr lang="en-US" sz="1200" dirty="0"/>
              <a:t> </a:t>
            </a:r>
            <a:r>
              <a:rPr lang="en-US" sz="1200" dirty="0" err="1"/>
              <a:t>Bao</a:t>
            </a:r>
            <a:r>
              <a:rPr lang="en-US" sz="1200" dirty="0"/>
              <a:t>. 2014 Oct 18;46(5):715-9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62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Uncomplicated Acute Appendicitis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: </a:t>
            </a:r>
            <a:r>
              <a:rPr lang="en-US" dirty="0"/>
              <a:t>To compare the safety and efficacy of antibiotic </a:t>
            </a:r>
            <a:r>
              <a:rPr lang="en-US" dirty="0" smtClean="0"/>
              <a:t>treatment versus appendectomy </a:t>
            </a:r>
            <a:r>
              <a:rPr lang="en-US" dirty="0"/>
              <a:t>for the primary treatment of uncomplicated </a:t>
            </a:r>
            <a:r>
              <a:rPr lang="en-US" dirty="0" smtClean="0"/>
              <a:t>acute appendicitis</a:t>
            </a:r>
          </a:p>
          <a:p>
            <a:r>
              <a:rPr lang="en-US" b="1" dirty="0" smtClean="0"/>
              <a:t>Design</a:t>
            </a:r>
            <a:r>
              <a:rPr lang="en-US" dirty="0" smtClean="0"/>
              <a:t>:  </a:t>
            </a:r>
            <a:r>
              <a:rPr lang="en-US" dirty="0"/>
              <a:t>Meta-analysis of </a:t>
            </a:r>
            <a:r>
              <a:rPr lang="en-US" dirty="0" smtClean="0"/>
              <a:t>randomized </a:t>
            </a:r>
            <a:r>
              <a:rPr lang="en-US" dirty="0"/>
              <a:t>controlled </a:t>
            </a:r>
            <a:r>
              <a:rPr lang="en-US" dirty="0" smtClean="0"/>
              <a:t>trials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Population</a:t>
            </a:r>
            <a:r>
              <a:rPr lang="en-US" dirty="0" smtClean="0"/>
              <a:t>: Randomized </a:t>
            </a:r>
            <a:r>
              <a:rPr lang="en-US" dirty="0"/>
              <a:t>controlled trials of adult patients </a:t>
            </a:r>
            <a:r>
              <a:rPr lang="en-US" dirty="0" smtClean="0"/>
              <a:t>presenting with </a:t>
            </a:r>
            <a:r>
              <a:rPr lang="en-US" dirty="0"/>
              <a:t>uncomplicated acute appendicitis, diagnosed by </a:t>
            </a:r>
            <a:r>
              <a:rPr lang="en-US" dirty="0" smtClean="0"/>
              <a:t>hematological and </a:t>
            </a:r>
            <a:r>
              <a:rPr lang="en-US" dirty="0"/>
              <a:t>radiological </a:t>
            </a:r>
            <a:r>
              <a:rPr lang="en-US" dirty="0" smtClean="0"/>
              <a:t>investigations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Interventions</a:t>
            </a:r>
            <a:r>
              <a:rPr lang="en-US" dirty="0" smtClean="0"/>
              <a:t>: </a:t>
            </a:r>
            <a:r>
              <a:rPr lang="en-US" dirty="0"/>
              <a:t>Antibiotic treatment versus </a:t>
            </a:r>
            <a:r>
              <a:rPr lang="en-US" dirty="0" smtClean="0"/>
              <a:t>appendectomy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18821" y="6004821"/>
            <a:ext cx="542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Varadhan</a:t>
            </a:r>
            <a:r>
              <a:rPr lang="en-US" sz="1200" dirty="0" smtClean="0"/>
              <a:t> KK, Neal KR, Lobo DN. Safety and Efficacy of antibiotics compared with appendectomy for treatment of uncomplicated acute appendicitis: meta-analysis of randomized controlled  trials. BMJ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45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78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52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26" y="5907129"/>
            <a:ext cx="550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Varadhan</a:t>
            </a:r>
            <a:r>
              <a:rPr lang="en-US" sz="1200" dirty="0" smtClean="0"/>
              <a:t> KK, Neal KR, Lobo DN. Safety and Efficacy of antibiotics compared with appendectomy for treatment of uncomplicated acute appendicitis: meta-analysis of randomized controlled  trials. BMJ 2012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4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568</TotalTime>
  <Words>476</Words>
  <Application>Microsoft Macintosh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Breeze</vt:lpstr>
      <vt:lpstr>Document</vt:lpstr>
      <vt:lpstr>Acute Appendicitis:  Treatment in 2015</vt:lpstr>
      <vt:lpstr>To Cut is to Cure?</vt:lpstr>
      <vt:lpstr>Why not just operate?</vt:lpstr>
      <vt:lpstr>All Appendicitis is Not Created Equal</vt:lpstr>
      <vt:lpstr>All Appendicitis is Not Created Equal</vt:lpstr>
      <vt:lpstr>All Appendicitis is Not Created Equal</vt:lpstr>
      <vt:lpstr>The Uncomplicated Acute Appendicitis</vt:lpstr>
      <vt:lpstr>PowerPoint Presentation</vt:lpstr>
      <vt:lpstr>Outcome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M Duane</dc:creator>
  <cp:lastModifiedBy>Therese M Duane</cp:lastModifiedBy>
  <cp:revision>32</cp:revision>
  <dcterms:created xsi:type="dcterms:W3CDTF">2015-03-07T22:27:25Z</dcterms:created>
  <dcterms:modified xsi:type="dcterms:W3CDTF">2015-04-15T21:37:42Z</dcterms:modified>
</cp:coreProperties>
</file>