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32" r:id="rId4"/>
    <p:sldId id="327" r:id="rId5"/>
    <p:sldId id="345" r:id="rId6"/>
    <p:sldId id="344" r:id="rId7"/>
    <p:sldId id="346" r:id="rId8"/>
    <p:sldId id="348" r:id="rId9"/>
    <p:sldId id="333" r:id="rId10"/>
    <p:sldId id="334" r:id="rId11"/>
    <p:sldId id="335" r:id="rId12"/>
    <p:sldId id="329" r:id="rId13"/>
    <p:sldId id="338" r:id="rId14"/>
    <p:sldId id="340" r:id="rId15"/>
    <p:sldId id="341" r:id="rId16"/>
    <p:sldId id="342" r:id="rId17"/>
    <p:sldId id="347" r:id="rId18"/>
    <p:sldId id="320" r:id="rId19"/>
    <p:sldId id="326" r:id="rId20"/>
    <p:sldId id="323" r:id="rId21"/>
    <p:sldId id="324" r:id="rId22"/>
    <p:sldId id="325" r:id="rId23"/>
    <p:sldId id="328" r:id="rId24"/>
    <p:sldId id="349" r:id="rId25"/>
    <p:sldId id="351" r:id="rId26"/>
    <p:sldId id="322" r:id="rId27"/>
    <p:sldId id="331" r:id="rId28"/>
    <p:sldId id="337" r:id="rId29"/>
    <p:sldId id="350" r:id="rId30"/>
    <p:sldId id="336" r:id="rId31"/>
    <p:sldId id="318" r:id="rId32"/>
    <p:sldId id="319" r:id="rId33"/>
    <p:sldId id="32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4/15/2015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Antimicrobial Stewardship: An Issue for Surgeons?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Robert G. Sawyer- University of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Resistant Pathogens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Nowak MA et al, Am J Health </a:t>
            </a:r>
            <a:r>
              <a:rPr lang="en-US" dirty="0" err="1" smtClean="0"/>
              <a:t>Syst</a:t>
            </a:r>
            <a:r>
              <a:rPr lang="en-US" dirty="0" smtClean="0"/>
              <a:t> Pharm 2012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209675"/>
            <a:ext cx="90201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Outcomes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Nowak MA et al, Am J Health </a:t>
            </a:r>
            <a:r>
              <a:rPr lang="en-US" dirty="0" err="1" smtClean="0"/>
              <a:t>Syst</a:t>
            </a:r>
            <a:r>
              <a:rPr lang="en-US" dirty="0" smtClean="0"/>
              <a:t> Pharm 2012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44082"/>
            <a:ext cx="9158288" cy="495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Cost Savings: Baltimore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172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Standiford</a:t>
            </a:r>
            <a:r>
              <a:rPr lang="en-US" dirty="0" smtClean="0"/>
              <a:t> HC et al, </a:t>
            </a:r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en-US" dirty="0" err="1" smtClean="0"/>
              <a:t>Cont</a:t>
            </a:r>
            <a:r>
              <a:rPr lang="en-US" dirty="0" smtClean="0"/>
              <a:t> </a:t>
            </a:r>
            <a:r>
              <a:rPr lang="en-US" dirty="0" err="1" smtClean="0"/>
              <a:t>Hosp</a:t>
            </a:r>
            <a:r>
              <a:rPr lang="en-US" dirty="0" smtClean="0"/>
              <a:t> </a:t>
            </a:r>
            <a:r>
              <a:rPr lang="en-US" dirty="0" err="1" smtClean="0"/>
              <a:t>Epidemiol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38988" cy="494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in </a:t>
            </a:r>
            <a:r>
              <a:rPr lang="en-US" i="1" dirty="0" smtClean="0"/>
              <a:t>C. difficile</a:t>
            </a:r>
            <a:r>
              <a:rPr lang="en-US" dirty="0" smtClean="0"/>
              <a:t>: </a:t>
            </a:r>
            <a:r>
              <a:rPr lang="en-US" dirty="0" err="1" smtClean="0"/>
              <a:t>Sherbrooke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17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Valiquette</a:t>
            </a:r>
            <a:r>
              <a:rPr lang="en-US" dirty="0" smtClean="0"/>
              <a:t> L et al, Clin Infect Dis 2007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352550"/>
            <a:ext cx="85248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</a:t>
            </a:r>
            <a:r>
              <a:rPr lang="en-US" smtClean="0"/>
              <a:t>Antibiotic Use 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17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Boyles TH et al, PLOS One 2013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219200"/>
            <a:ext cx="9234488" cy="49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7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Laboratory Testing 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17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Boyles TH et al, PLOS One 2013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933"/>
            <a:ext cx="9144000" cy="426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4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Made: Singapore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172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Teo</a:t>
            </a:r>
            <a:r>
              <a:rPr lang="en-US" dirty="0" smtClean="0"/>
              <a:t> J et al, </a:t>
            </a:r>
            <a:r>
              <a:rPr lang="en-US" dirty="0" err="1" smtClean="0"/>
              <a:t>Eur</a:t>
            </a:r>
            <a:r>
              <a:rPr lang="en-US" dirty="0" smtClean="0"/>
              <a:t> J Clin </a:t>
            </a:r>
            <a:r>
              <a:rPr lang="en-US" dirty="0" err="1" smtClean="0"/>
              <a:t>Microbiol</a:t>
            </a:r>
            <a:r>
              <a:rPr lang="en-US" dirty="0" smtClean="0"/>
              <a:t> Infect Dis 2012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27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Antimicrobial Stewardship:</a:t>
            </a:r>
            <a:br>
              <a:rPr lang="en-US" sz="4800" dirty="0" smtClean="0"/>
            </a:br>
            <a:r>
              <a:rPr lang="en-US" sz="4800" dirty="0" smtClean="0"/>
              <a:t>Who’s doing it, and what does it really require?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60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Penetration of Antimicrobial Stewardship in the USA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17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Doron</a:t>
            </a:r>
            <a:r>
              <a:rPr lang="en-US" dirty="0" smtClean="0"/>
              <a:t> S et al, Clin </a:t>
            </a:r>
            <a:r>
              <a:rPr lang="en-US" dirty="0" err="1" smtClean="0"/>
              <a:t>Ther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" y="1358759"/>
            <a:ext cx="7534470" cy="481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5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Associated with Antimicrobial Stewardship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17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Doron</a:t>
            </a:r>
            <a:r>
              <a:rPr lang="en-US" dirty="0" smtClean="0"/>
              <a:t> S et al, Clin </a:t>
            </a:r>
            <a:r>
              <a:rPr lang="en-US" dirty="0" err="1" smtClean="0"/>
              <a:t>Ther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86" y="1481138"/>
            <a:ext cx="720842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4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Rural Stewardship: Walla Walla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172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Yam P et al, Am J Health </a:t>
            </a:r>
            <a:r>
              <a:rPr lang="en-US" dirty="0" err="1" smtClean="0"/>
              <a:t>Syst</a:t>
            </a:r>
            <a:r>
              <a:rPr lang="en-US" dirty="0" smtClean="0"/>
              <a:t> Pharm 2013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8835"/>
            <a:ext cx="8229600" cy="302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619500"/>
            <a:ext cx="86772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Rural Antimicrobial Stewardship: Personnel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172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Yam P et al, Am J Health </a:t>
            </a:r>
            <a:r>
              <a:rPr lang="en-US" dirty="0" err="1" smtClean="0"/>
              <a:t>Syst</a:t>
            </a:r>
            <a:r>
              <a:rPr lang="en-US" dirty="0" smtClean="0"/>
              <a:t> Pharm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082088" cy="388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3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Rural Antimicrobial Stewardship: Personnel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172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Yam P et al, Am J Health </a:t>
            </a:r>
            <a:r>
              <a:rPr lang="en-US" dirty="0" err="1" smtClean="0"/>
              <a:t>Syst</a:t>
            </a:r>
            <a:r>
              <a:rPr lang="en-US" dirty="0" smtClean="0"/>
              <a:t> Pharm 2013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90800"/>
            <a:ext cx="89820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8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Pitfalls- Philadelphia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4124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Linkin</a:t>
            </a:r>
            <a:r>
              <a:rPr lang="en-US" dirty="0" smtClean="0"/>
              <a:t> DR et al, Infect </a:t>
            </a:r>
            <a:r>
              <a:rPr lang="en-US" dirty="0" err="1" smtClean="0"/>
              <a:t>Cont</a:t>
            </a:r>
            <a:r>
              <a:rPr lang="en-US" dirty="0" smtClean="0"/>
              <a:t> </a:t>
            </a:r>
            <a:r>
              <a:rPr lang="en-US" dirty="0" err="1" smtClean="0"/>
              <a:t>Hosp</a:t>
            </a:r>
            <a:r>
              <a:rPr lang="en-US" dirty="0" smtClean="0"/>
              <a:t> </a:t>
            </a:r>
            <a:r>
              <a:rPr lang="en-US" dirty="0" err="1" smtClean="0"/>
              <a:t>Epidemiol</a:t>
            </a:r>
            <a:r>
              <a:rPr lang="en-US" dirty="0" smtClean="0"/>
              <a:t> 2007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83118"/>
            <a:ext cx="6777037" cy="544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133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De-escalation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68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De-escalation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r>
              <a:rPr lang="en-US" dirty="0" smtClean="0"/>
              <a:t>Removing one of multiple antimicrobials that is unnecessary, </a:t>
            </a:r>
            <a:r>
              <a:rPr lang="en-US" i="1" dirty="0" smtClean="0"/>
              <a:t>e. g.</a:t>
            </a:r>
            <a:r>
              <a:rPr lang="en-US" dirty="0" smtClean="0"/>
              <a:t>, stopping empiric vancomycin when an infection is found to be caused by </a:t>
            </a:r>
            <a:r>
              <a:rPr lang="en-US" i="1" dirty="0" smtClean="0"/>
              <a:t>Pseudomonas </a:t>
            </a:r>
            <a:r>
              <a:rPr lang="en-US" i="1" dirty="0" err="1" smtClean="0"/>
              <a:t>aeruginosa</a:t>
            </a:r>
            <a:endParaRPr lang="en-US" i="1" dirty="0" smtClean="0"/>
          </a:p>
          <a:p>
            <a:r>
              <a:rPr lang="en-US" dirty="0" smtClean="0"/>
              <a:t>Exchanging one antimicrobial active against an isolated pathogen for another one also active but with a narrower spectrum, </a:t>
            </a:r>
            <a:r>
              <a:rPr lang="en-US" i="1" dirty="0" smtClean="0"/>
              <a:t>e. g.</a:t>
            </a:r>
            <a:r>
              <a:rPr lang="en-US" dirty="0" smtClean="0"/>
              <a:t>, change </a:t>
            </a:r>
            <a:r>
              <a:rPr lang="en-US" dirty="0" err="1" smtClean="0"/>
              <a:t>piperacillin-tazobactam</a:t>
            </a:r>
            <a:r>
              <a:rPr lang="en-US" dirty="0" smtClean="0"/>
              <a:t> to ciprofloxacin for an </a:t>
            </a:r>
            <a:r>
              <a:rPr lang="en-US" i="1" dirty="0" smtClean="0"/>
              <a:t>E. coli</a:t>
            </a:r>
            <a:r>
              <a:rPr lang="en-US" dirty="0" smtClean="0"/>
              <a:t> infection sensitive to </a:t>
            </a:r>
            <a:r>
              <a:rPr lang="en-US" smtClean="0"/>
              <a:t>both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Safety of De-escalation in VAP: New York 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17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Eachempati</a:t>
            </a:r>
            <a:r>
              <a:rPr lang="en-US" dirty="0" smtClean="0"/>
              <a:t> SR et al, J Trauma 2009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99" y="1295400"/>
            <a:ext cx="6332001" cy="465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7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</a:t>
            </a:r>
            <a:r>
              <a:rPr lang="en-US" smtClean="0"/>
              <a:t>of De-escalation in VAP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17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Eachempati</a:t>
            </a:r>
            <a:r>
              <a:rPr lang="en-US" dirty="0" smtClean="0"/>
              <a:t> SR et al, J Trauma 2009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6" y="1438274"/>
            <a:ext cx="8892675" cy="44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1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Categories of</a:t>
            </a:r>
            <a:br>
              <a:rPr lang="en-US" dirty="0" smtClean="0"/>
            </a:br>
            <a:r>
              <a:rPr lang="en-US" dirty="0" smtClean="0"/>
              <a:t>De-escalation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Sevilla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172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Garnacho</a:t>
            </a:r>
            <a:r>
              <a:rPr lang="en-US" dirty="0" smtClean="0"/>
              <a:t>-Montero J et al, Intensive Care Med 2014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2328"/>
            <a:ext cx="8229600" cy="3928872"/>
          </a:xfrm>
        </p:spPr>
        <p:txBody>
          <a:bodyPr/>
          <a:lstStyle/>
          <a:p>
            <a:r>
              <a:rPr lang="en-US" dirty="0" smtClean="0"/>
              <a:t>Withdrawal </a:t>
            </a:r>
            <a:r>
              <a:rPr lang="en-US" dirty="0"/>
              <a:t>of one antimicrobial (group I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Withdrawal of two </a:t>
            </a:r>
            <a:r>
              <a:rPr lang="en-US" dirty="0"/>
              <a:t>of the antimicrobials empirically prescribed (</a:t>
            </a:r>
            <a:r>
              <a:rPr lang="en-US" dirty="0" smtClean="0"/>
              <a:t>group II)</a:t>
            </a:r>
          </a:p>
          <a:p>
            <a:r>
              <a:rPr lang="en-US" dirty="0" smtClean="0"/>
              <a:t>Switch </a:t>
            </a:r>
            <a:r>
              <a:rPr lang="en-US" dirty="0"/>
              <a:t>to a new antimicrobial with narrower </a:t>
            </a:r>
            <a:r>
              <a:rPr lang="en-US" dirty="0" smtClean="0"/>
              <a:t>spectrum (group </a:t>
            </a:r>
            <a:r>
              <a:rPr lang="en-US" dirty="0"/>
              <a:t>III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Withdrawal </a:t>
            </a:r>
            <a:r>
              <a:rPr lang="en-US" dirty="0"/>
              <a:t>of at least one </a:t>
            </a:r>
            <a:r>
              <a:rPr lang="en-US" dirty="0" smtClean="0"/>
              <a:t>antimicrobial plus </a:t>
            </a:r>
            <a:r>
              <a:rPr lang="en-US" dirty="0"/>
              <a:t>change of another drug to a new one with </a:t>
            </a:r>
            <a:r>
              <a:rPr lang="en-US" dirty="0" smtClean="0"/>
              <a:t>narrower spectrum </a:t>
            </a:r>
            <a:r>
              <a:rPr lang="en-US" dirty="0"/>
              <a:t>(group IV)</a:t>
            </a:r>
          </a:p>
        </p:txBody>
      </p:sp>
    </p:spTree>
    <p:extLst>
      <p:ext uri="{BB962C8B-B14F-4D97-AF65-F5344CB8AC3E}">
        <p14:creationId xmlns:p14="http://schemas.microsoft.com/office/powerpoint/2010/main" val="34534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Outcomes with</a:t>
            </a:r>
            <a:br>
              <a:rPr lang="en-US" dirty="0" smtClean="0"/>
            </a:br>
            <a:r>
              <a:rPr lang="en-US" dirty="0" smtClean="0"/>
              <a:t>De-escalation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172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Garnacho</a:t>
            </a:r>
            <a:r>
              <a:rPr lang="en-US" dirty="0" smtClean="0"/>
              <a:t>-Montero J et al, Intensive Care Med 2014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1445119"/>
            <a:ext cx="5729288" cy="455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7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2329"/>
            <a:ext cx="8229600" cy="34716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it means</a:t>
            </a:r>
          </a:p>
          <a:p>
            <a:r>
              <a:rPr lang="en-US" sz="4000" dirty="0" smtClean="0"/>
              <a:t>Effects on outcomes</a:t>
            </a:r>
          </a:p>
          <a:p>
            <a:r>
              <a:rPr lang="en-US" sz="4000" dirty="0" smtClean="0"/>
              <a:t>How frequently is it implemented</a:t>
            </a:r>
          </a:p>
          <a:p>
            <a:r>
              <a:rPr lang="en-US" sz="4000" dirty="0" smtClean="0"/>
              <a:t>Notes on de-escalation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Antimicrobial Stewardship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Outcomes with</a:t>
            </a:r>
            <a:br>
              <a:rPr lang="en-US" dirty="0" smtClean="0"/>
            </a:br>
            <a:r>
              <a:rPr lang="en-US" dirty="0" smtClean="0"/>
              <a:t>De-escalation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172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Garnacho</a:t>
            </a:r>
            <a:r>
              <a:rPr lang="en-US" dirty="0" smtClean="0"/>
              <a:t>-Montero J et al, Intensive Care Med 2014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897377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3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Takes a fair amount of work</a:t>
            </a:r>
          </a:p>
          <a:p>
            <a:r>
              <a:rPr lang="en-US" sz="3000" dirty="0" smtClean="0"/>
              <a:t>Several ways to do it</a:t>
            </a:r>
          </a:p>
          <a:p>
            <a:r>
              <a:rPr lang="en-US" sz="3000" dirty="0" smtClean="0"/>
              <a:t>Less antimicrobial use ⇒ Saves money</a:t>
            </a:r>
          </a:p>
          <a:p>
            <a:r>
              <a:rPr lang="en-US" sz="3000" dirty="0" smtClean="0"/>
              <a:t>Different antimicrobial use patterns</a:t>
            </a:r>
          </a:p>
          <a:p>
            <a:r>
              <a:rPr lang="en-US" sz="3000" dirty="0" smtClean="0"/>
              <a:t>Probably less </a:t>
            </a:r>
            <a:r>
              <a:rPr lang="en-US" sz="3000" i="1" dirty="0" smtClean="0"/>
              <a:t>C. difficile</a:t>
            </a:r>
            <a:endParaRPr lang="en-US" sz="3000" dirty="0" smtClean="0"/>
          </a:p>
          <a:p>
            <a:r>
              <a:rPr lang="en-US" sz="3000" dirty="0" smtClean="0"/>
              <a:t>Rearranges resistance</a:t>
            </a:r>
          </a:p>
          <a:p>
            <a:r>
              <a:rPr lang="en-US" sz="3000" dirty="0" smtClean="0"/>
              <a:t>Same length of stay</a:t>
            </a:r>
          </a:p>
          <a:p>
            <a:r>
              <a:rPr lang="en-US" sz="3000" dirty="0" smtClean="0"/>
              <a:t>Same number of pine boxes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23872"/>
          </a:xfrm>
        </p:spPr>
        <p:txBody>
          <a:bodyPr>
            <a:noAutofit/>
          </a:bodyPr>
          <a:lstStyle/>
          <a:p>
            <a:r>
              <a:rPr lang="en-US" sz="4000" dirty="0" smtClean="0"/>
              <a:t>It’s worth it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54980" y="3619500"/>
            <a:ext cx="3589020" cy="1143000"/>
          </a:xfrm>
        </p:spPr>
        <p:txBody>
          <a:bodyPr anchor="ctr">
            <a:normAutofit fontScale="90000"/>
          </a:bodyPr>
          <a:lstStyle/>
          <a:p>
            <a:r>
              <a:rPr lang="en-US" sz="7200" dirty="0" smtClean="0">
                <a:ea typeface="ＭＳ Ｐゴシック" pitchFamily="-111" charset="-128"/>
              </a:rPr>
              <a:t>Thank you</a:t>
            </a:r>
            <a:r>
              <a:rPr lang="en-US" sz="4400" dirty="0" smtClean="0">
                <a:ea typeface="ＭＳ Ｐゴシック" pitchFamily="-111" charset="-128"/>
              </a:rPr>
              <a:t/>
            </a:r>
            <a:br>
              <a:rPr lang="en-US" sz="4400" dirty="0" smtClean="0">
                <a:ea typeface="ＭＳ Ｐゴシック" pitchFamily="-111" charset="-128"/>
              </a:rPr>
            </a:br>
            <a:r>
              <a:rPr lang="en-US" sz="4400" dirty="0" smtClean="0">
                <a:ea typeface="ＭＳ Ｐゴシック" pitchFamily="-111" charset="-128"/>
              </a:rPr>
              <a:t/>
            </a:r>
            <a:br>
              <a:rPr lang="en-US" sz="4400" dirty="0" smtClean="0">
                <a:ea typeface="ＭＳ Ｐゴシック" pitchFamily="-111" charset="-128"/>
              </a:rPr>
            </a:br>
            <a:r>
              <a:rPr lang="en-US" sz="4900" dirty="0" smtClean="0">
                <a:ea typeface="ＭＳ Ｐゴシック" pitchFamily="-111" charset="-128"/>
              </a:rPr>
              <a:t>rws2k@</a:t>
            </a:r>
            <a:br>
              <a:rPr lang="en-US" sz="4900" dirty="0" smtClean="0">
                <a:ea typeface="ＭＳ Ｐゴシック" pitchFamily="-111" charset="-128"/>
              </a:rPr>
            </a:br>
            <a:r>
              <a:rPr lang="en-US" sz="4900" dirty="0" smtClean="0">
                <a:ea typeface="ＭＳ Ｐゴシック" pitchFamily="-111" charset="-128"/>
              </a:rPr>
              <a:t>virginia.edu</a:t>
            </a:r>
            <a:endParaRPr lang="en-US" sz="3600" dirty="0" smtClean="0">
              <a:ea typeface="ＭＳ Ｐゴシック" pitchFamily="-111" charset="-128"/>
            </a:endParaRPr>
          </a:p>
        </p:txBody>
      </p:sp>
      <p:pic>
        <p:nvPicPr>
          <p:cNvPr id="123907" name="Content Placeholder 3" descr="B&amp;W Rotund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50800"/>
            <a:ext cx="5241925" cy="6908800"/>
          </a:xfrm>
        </p:spPr>
      </p:pic>
    </p:spTree>
    <p:extLst>
      <p:ext uri="{BB962C8B-B14F-4D97-AF65-F5344CB8AC3E}">
        <p14:creationId xmlns:p14="http://schemas.microsoft.com/office/powerpoint/2010/main" val="29981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133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is Antimicrobial Stewardship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64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19528"/>
            <a:ext cx="8229600" cy="2252472"/>
          </a:xfrm>
        </p:spPr>
        <p:txBody>
          <a:bodyPr>
            <a:normAutofit/>
          </a:bodyPr>
          <a:lstStyle/>
          <a:p>
            <a:r>
              <a:rPr lang="en-US" dirty="0" smtClean="0"/>
              <a:t>A physician</a:t>
            </a:r>
          </a:p>
          <a:p>
            <a:r>
              <a:rPr lang="en-US" dirty="0" smtClean="0"/>
              <a:t>A pharmacist</a:t>
            </a:r>
          </a:p>
          <a:p>
            <a:r>
              <a:rPr lang="en-US" dirty="0" smtClean="0"/>
              <a:t>A clinical microbiologist</a:t>
            </a:r>
          </a:p>
          <a:p>
            <a:r>
              <a:rPr lang="en-US" dirty="0" smtClean="0"/>
              <a:t>An infection </a:t>
            </a:r>
            <a:r>
              <a:rPr lang="en-US" dirty="0" err="1" smtClean="0"/>
              <a:t>preventionist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4496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Dellit</a:t>
            </a:r>
            <a:r>
              <a:rPr lang="en-US" dirty="0" smtClean="0"/>
              <a:t> TH et al, Clin Infect Dis 2007</a:t>
            </a:r>
          </a:p>
          <a:p>
            <a:r>
              <a:rPr lang="en-US" dirty="0" smtClean="0"/>
              <a:t>SHEA/IDSA/PIDS statement, Infect </a:t>
            </a:r>
            <a:r>
              <a:rPr lang="en-US" dirty="0" err="1" smtClean="0"/>
              <a:t>Cont</a:t>
            </a:r>
            <a:r>
              <a:rPr lang="en-US" dirty="0" smtClean="0"/>
              <a:t> </a:t>
            </a:r>
            <a:r>
              <a:rPr lang="en-US" dirty="0" err="1" smtClean="0"/>
              <a:t>Hosp</a:t>
            </a:r>
            <a:r>
              <a:rPr lang="en-US" dirty="0" smtClean="0"/>
              <a:t> </a:t>
            </a:r>
            <a:r>
              <a:rPr lang="en-US" dirty="0" err="1" smtClean="0"/>
              <a:t>Epidemiol</a:t>
            </a:r>
            <a:r>
              <a:rPr lang="en-US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553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Prospective audit with intervention and </a:t>
            </a:r>
            <a:r>
              <a:rPr lang="en-US" b="1" dirty="0" smtClean="0"/>
              <a:t>feedback.  </a:t>
            </a:r>
            <a:r>
              <a:rPr lang="en-US" dirty="0" smtClean="0"/>
              <a:t>Prospective </a:t>
            </a:r>
            <a:r>
              <a:rPr lang="en-US" dirty="0"/>
              <a:t>audit of antimicrobial use with direct </a:t>
            </a:r>
            <a:r>
              <a:rPr lang="en-US" dirty="0" smtClean="0"/>
              <a:t>interaction and </a:t>
            </a:r>
            <a:r>
              <a:rPr lang="en-US" dirty="0"/>
              <a:t>feedback to the prescriber, performed by either an </a:t>
            </a:r>
            <a:r>
              <a:rPr lang="en-US" dirty="0" smtClean="0"/>
              <a:t>infectious diseases </a:t>
            </a:r>
            <a:r>
              <a:rPr lang="en-US" dirty="0"/>
              <a:t>physician or a clinical pharmacist with </a:t>
            </a:r>
            <a:r>
              <a:rPr lang="en-US" dirty="0" smtClean="0"/>
              <a:t>infectious diseases </a:t>
            </a:r>
            <a:r>
              <a:rPr lang="en-US" dirty="0"/>
              <a:t>training, can result in reduced inappropriate use </a:t>
            </a:r>
            <a:r>
              <a:rPr lang="en-US" dirty="0" smtClean="0"/>
              <a:t>of antimicrobials</a:t>
            </a:r>
          </a:p>
          <a:p>
            <a:r>
              <a:rPr lang="en-US" b="1" dirty="0"/>
              <a:t>Formulary restriction and </a:t>
            </a:r>
            <a:r>
              <a:rPr lang="en-US" b="1" dirty="0" smtClean="0"/>
              <a:t>preauthorization.  </a:t>
            </a:r>
            <a:r>
              <a:rPr lang="en-US" dirty="0" smtClean="0"/>
              <a:t>Formulary restriction </a:t>
            </a:r>
            <a:r>
              <a:rPr lang="en-US" dirty="0"/>
              <a:t>and preauthorization requirements can </a:t>
            </a:r>
            <a:r>
              <a:rPr lang="en-US" dirty="0" smtClean="0"/>
              <a:t>lead to </a:t>
            </a:r>
            <a:r>
              <a:rPr lang="en-US" dirty="0"/>
              <a:t>immediate and significant reductions in antimicrobial </a:t>
            </a:r>
            <a:r>
              <a:rPr lang="en-US" dirty="0" smtClean="0"/>
              <a:t>use and </a:t>
            </a:r>
            <a:r>
              <a:rPr lang="en-US" dirty="0"/>
              <a:t>cost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Stewardship- Core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Dellit</a:t>
            </a:r>
            <a:r>
              <a:rPr lang="en-US" dirty="0" smtClean="0"/>
              <a:t> TH et al, Clin Infect Dis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2328"/>
            <a:ext cx="8229600" cy="4005072"/>
          </a:xfrm>
        </p:spPr>
        <p:txBody>
          <a:bodyPr>
            <a:normAutofit/>
          </a:bodyPr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Guidelines and </a:t>
            </a:r>
            <a:r>
              <a:rPr lang="en-US" dirty="0"/>
              <a:t>c</a:t>
            </a:r>
            <a:r>
              <a:rPr lang="en-US" dirty="0" smtClean="0"/>
              <a:t>linical pathways</a:t>
            </a:r>
          </a:p>
          <a:p>
            <a:r>
              <a:rPr lang="en-US" dirty="0" smtClean="0"/>
              <a:t>Antimicrobial cycling</a:t>
            </a:r>
          </a:p>
          <a:p>
            <a:r>
              <a:rPr lang="en-US" dirty="0" smtClean="0"/>
              <a:t>Antimicrobial order forms</a:t>
            </a:r>
          </a:p>
          <a:p>
            <a:r>
              <a:rPr lang="en-US" dirty="0" smtClean="0"/>
              <a:t>Combination therapy</a:t>
            </a:r>
          </a:p>
          <a:p>
            <a:r>
              <a:rPr lang="en-US" dirty="0" smtClean="0"/>
              <a:t>Streamlining or de-escalation of therapy</a:t>
            </a:r>
          </a:p>
          <a:p>
            <a:r>
              <a:rPr lang="en-US" dirty="0" smtClean="0"/>
              <a:t>Dose optimization</a:t>
            </a:r>
          </a:p>
          <a:p>
            <a:r>
              <a:rPr lang="en-US" dirty="0" smtClean="0"/>
              <a:t>Parenteral to oral conversion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Stewardship- Supplemental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Dellit</a:t>
            </a:r>
            <a:r>
              <a:rPr lang="en-US" dirty="0" smtClean="0"/>
              <a:t> TH et al, Clin Infect Dis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133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Reported Benefits of Antimicrobial Stewardship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85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Doses and Days: Fargo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172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Nowak MA et al, Am J Health </a:t>
            </a:r>
            <a:r>
              <a:rPr lang="en-US" dirty="0" err="1" smtClean="0"/>
              <a:t>Syst</a:t>
            </a:r>
            <a:r>
              <a:rPr lang="en-US" dirty="0" smtClean="0"/>
              <a:t> Pharm 2012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8498"/>
            <a:ext cx="8377238" cy="498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4409</TotalTime>
  <Words>625</Words>
  <Application>Microsoft Office PowerPoint</Application>
  <PresentationFormat>On-screen Show (4:3)</PresentationFormat>
  <Paragraphs>92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Antimicrobial Stewardship: An Issue for Surgeons?</vt:lpstr>
      <vt:lpstr>Conflict of Interest</vt:lpstr>
      <vt:lpstr>Antimicrobial Stewardship</vt:lpstr>
      <vt:lpstr>What is Antimicrobial Stewardship?</vt:lpstr>
      <vt:lpstr>Team Members</vt:lpstr>
      <vt:lpstr>Stewardship- Core Strategies</vt:lpstr>
      <vt:lpstr>Stewardship- Supplemental Strategies</vt:lpstr>
      <vt:lpstr>Reported Benefits of Antimicrobial Stewardship</vt:lpstr>
      <vt:lpstr>Doses and Days: Fargo</vt:lpstr>
      <vt:lpstr>Resistant Pathogens</vt:lpstr>
      <vt:lpstr>Clinical Outcomes</vt:lpstr>
      <vt:lpstr>Cost Savings: Baltimore</vt:lpstr>
      <vt:lpstr>Reduction in C. difficile: Sherbrooke</vt:lpstr>
      <vt:lpstr>Changes in Antibiotic Use Patterns</vt:lpstr>
      <vt:lpstr>Changes in Laboratory Testing Patterns</vt:lpstr>
      <vt:lpstr>Changes Made: Singapore</vt:lpstr>
      <vt:lpstr>Antimicrobial Stewardship: Who’s doing it, and what does it really require?</vt:lpstr>
      <vt:lpstr>Penetration of Antimicrobial Stewardship in the USA</vt:lpstr>
      <vt:lpstr>Factors Associated with Antimicrobial Stewardship</vt:lpstr>
      <vt:lpstr>Rural Stewardship: Walla Walla</vt:lpstr>
      <vt:lpstr>Rural Antimicrobial Stewardship: Personnel</vt:lpstr>
      <vt:lpstr>Rural Antimicrobial Stewardship: Personnel</vt:lpstr>
      <vt:lpstr>Potential Pitfalls- Philadelphia</vt:lpstr>
      <vt:lpstr>De-escalation</vt:lpstr>
      <vt:lpstr>Types of De-escalation</vt:lpstr>
      <vt:lpstr>Safety of De-escalation in VAP: New York City</vt:lpstr>
      <vt:lpstr>Safety of De-escalation in VAP</vt:lpstr>
      <vt:lpstr>Categories of De-escalation: Sevilla</vt:lpstr>
      <vt:lpstr>Improved Outcomes with De-escalation</vt:lpstr>
      <vt:lpstr>Improved Outcomes with De-escalation</vt:lpstr>
      <vt:lpstr>Summary</vt:lpstr>
      <vt:lpstr>Conclusion</vt:lpstr>
      <vt:lpstr>Thank you  rws2k@ virginia.edu</vt:lpstr>
    </vt:vector>
  </TitlesOfParts>
  <Company>UVA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Zero Achievable in CLABSI, CAUTI, and VAP?</dc:title>
  <dc:creator>Sawyer, Robert G *HS</dc:creator>
  <cp:lastModifiedBy>DCI_User</cp:lastModifiedBy>
  <cp:revision>127</cp:revision>
  <dcterms:created xsi:type="dcterms:W3CDTF">2014-04-27T10:14:43Z</dcterms:created>
  <dcterms:modified xsi:type="dcterms:W3CDTF">2015-04-15T21:45:08Z</dcterms:modified>
</cp:coreProperties>
</file>